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86" r:id="rId2"/>
    <p:sldMasterId id="2147483696" r:id="rId3"/>
    <p:sldMasterId id="2147483710" r:id="rId4"/>
  </p:sldMasterIdLst>
  <p:notesMasterIdLst>
    <p:notesMasterId r:id="rId61"/>
  </p:notesMasterIdLst>
  <p:sldIdLst>
    <p:sldId id="445" r:id="rId5"/>
    <p:sldId id="461" r:id="rId6"/>
    <p:sldId id="418" r:id="rId7"/>
    <p:sldId id="420" r:id="rId8"/>
    <p:sldId id="476" r:id="rId9"/>
    <p:sldId id="477" r:id="rId10"/>
    <p:sldId id="479" r:id="rId11"/>
    <p:sldId id="480" r:id="rId12"/>
    <p:sldId id="481" r:id="rId13"/>
    <p:sldId id="457" r:id="rId14"/>
    <p:sldId id="462" r:id="rId15"/>
    <p:sldId id="463" r:id="rId16"/>
    <p:sldId id="482" r:id="rId17"/>
    <p:sldId id="464" r:id="rId18"/>
    <p:sldId id="465" r:id="rId19"/>
    <p:sldId id="483" r:id="rId20"/>
    <p:sldId id="466" r:id="rId21"/>
    <p:sldId id="467" r:id="rId22"/>
    <p:sldId id="484" r:id="rId23"/>
    <p:sldId id="468" r:id="rId24"/>
    <p:sldId id="469" r:id="rId25"/>
    <p:sldId id="485" r:id="rId26"/>
    <p:sldId id="499" r:id="rId27"/>
    <p:sldId id="500" r:id="rId28"/>
    <p:sldId id="501" r:id="rId29"/>
    <p:sldId id="502" r:id="rId30"/>
    <p:sldId id="503" r:id="rId31"/>
    <p:sldId id="504" r:id="rId32"/>
    <p:sldId id="505" r:id="rId33"/>
    <p:sldId id="506" r:id="rId34"/>
    <p:sldId id="507" r:id="rId35"/>
    <p:sldId id="508" r:id="rId36"/>
    <p:sldId id="509" r:id="rId37"/>
    <p:sldId id="510" r:id="rId38"/>
    <p:sldId id="511" r:id="rId39"/>
    <p:sldId id="513" r:id="rId40"/>
    <p:sldId id="514" r:id="rId41"/>
    <p:sldId id="515" r:id="rId42"/>
    <p:sldId id="516" r:id="rId43"/>
    <p:sldId id="517" r:id="rId44"/>
    <p:sldId id="470" r:id="rId45"/>
    <p:sldId id="486" r:id="rId46"/>
    <p:sldId id="487" r:id="rId47"/>
    <p:sldId id="488" r:id="rId48"/>
    <p:sldId id="489" r:id="rId49"/>
    <p:sldId id="518" r:id="rId50"/>
    <p:sldId id="519" r:id="rId51"/>
    <p:sldId id="490" r:id="rId52"/>
    <p:sldId id="491" r:id="rId53"/>
    <p:sldId id="498" r:id="rId54"/>
    <p:sldId id="493" r:id="rId55"/>
    <p:sldId id="494" r:id="rId56"/>
    <p:sldId id="495" r:id="rId57"/>
    <p:sldId id="496" r:id="rId58"/>
    <p:sldId id="497" r:id="rId59"/>
    <p:sldId id="460" r:id="rId60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D2"/>
    <a:srgbClr val="70BDFC"/>
    <a:srgbClr val="B9CDE5"/>
    <a:srgbClr val="00C459"/>
    <a:srgbClr val="E9EDF4"/>
    <a:srgbClr val="3366FF"/>
    <a:srgbClr val="BFBFBF"/>
    <a:srgbClr val="EAEAEA"/>
    <a:srgbClr val="DDDDDD"/>
    <a:srgbClr val="B8B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900" autoAdjust="0"/>
    <p:restoredTop sz="99714" autoAdjust="0"/>
  </p:normalViewPr>
  <p:slideViewPr>
    <p:cSldViewPr>
      <p:cViewPr varScale="1">
        <p:scale>
          <a:sx n="84" d="100"/>
          <a:sy n="84" d="100"/>
        </p:scale>
        <p:origin x="132" y="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6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068481595996303E-3"/>
          <c:y val="9.1450744155999256E-2"/>
          <c:w val="0.99449315184039999"/>
          <c:h val="0.7908010221086552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2°SEM. 2016</c:v>
                </c:pt>
              </c:strCache>
            </c:strRef>
          </c:tx>
          <c:spPr>
            <a:solidFill>
              <a:srgbClr val="B9CDE5"/>
            </a:solidFill>
            <a:ln>
              <a:solidFill>
                <a:srgbClr val="002060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Foglio1!$A$2:$A$9</c:f>
              <c:strCache>
                <c:ptCount val="8"/>
                <c:pt idx="0">
                  <c:v>CSI COMPLESSIVO</c:v>
                </c:pt>
                <c:pt idx="1">
                  <c:v>ASPETTI TECNICI</c:v>
                </c:pt>
                <c:pt idx="2">
                  <c:v>FATTURAZIONE</c:v>
                </c:pt>
                <c:pt idx="3">
                  <c:v>RAPPORTO QUALITA'/PREZZO</c:v>
                </c:pt>
                <c:pt idx="4">
                  <c:v>SEGNALAZIONE GUASTI</c:v>
                </c:pt>
                <c:pt idx="5">
                  <c:v>INTERVENTO TECNICO</c:v>
                </c:pt>
                <c:pt idx="6">
                  <c:v>NUMERO VERDE COMMERCIALE</c:v>
                </c:pt>
                <c:pt idx="7">
                  <c:v>SPORTELLO </c:v>
                </c:pt>
              </c:strCache>
            </c:strRef>
          </c:cat>
          <c:val>
            <c:numRef>
              <c:f>Foglio1!$B$2:$B$9</c:f>
              <c:numCache>
                <c:formatCode>General</c:formatCode>
                <c:ptCount val="8"/>
                <c:pt idx="0">
                  <c:v>88.6</c:v>
                </c:pt>
                <c:pt idx="1">
                  <c:v>90.4</c:v>
                </c:pt>
                <c:pt idx="2">
                  <c:v>84.8</c:v>
                </c:pt>
                <c:pt idx="3">
                  <c:v>68.900000000000006</c:v>
                </c:pt>
                <c:pt idx="4">
                  <c:v>96.7</c:v>
                </c:pt>
                <c:pt idx="5">
                  <c:v>92.2</c:v>
                </c:pt>
                <c:pt idx="6">
                  <c:v>92.2</c:v>
                </c:pt>
                <c:pt idx="7">
                  <c:v>94.3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 SEM. 2017</c:v>
                </c:pt>
              </c:strCache>
            </c:strRef>
          </c:tx>
          <c:spPr>
            <a:solidFill>
              <a:srgbClr val="70BDFC"/>
            </a:solidFill>
            <a:ln>
              <a:solidFill>
                <a:srgbClr val="002060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Foglio1!$A$2:$A$9</c:f>
              <c:strCache>
                <c:ptCount val="8"/>
                <c:pt idx="0">
                  <c:v>CSI COMPLESSIVO</c:v>
                </c:pt>
                <c:pt idx="1">
                  <c:v>ASPETTI TECNICI</c:v>
                </c:pt>
                <c:pt idx="2">
                  <c:v>FATTURAZIONE</c:v>
                </c:pt>
                <c:pt idx="3">
                  <c:v>RAPPORTO QUALITA'/PREZZO</c:v>
                </c:pt>
                <c:pt idx="4">
                  <c:v>SEGNALAZIONE GUASTI</c:v>
                </c:pt>
                <c:pt idx="5">
                  <c:v>INTERVENTO TECNICO</c:v>
                </c:pt>
                <c:pt idx="6">
                  <c:v>NUMERO VERDE COMMERCIALE</c:v>
                </c:pt>
                <c:pt idx="7">
                  <c:v>SPORTELLO </c:v>
                </c:pt>
              </c:strCache>
            </c:strRef>
          </c:cat>
          <c:val>
            <c:numRef>
              <c:f>Foglio1!$C$2:$C$9</c:f>
              <c:numCache>
                <c:formatCode>General</c:formatCode>
                <c:ptCount val="8"/>
                <c:pt idx="0">
                  <c:v>88.942491088160125</c:v>
                </c:pt>
                <c:pt idx="1">
                  <c:v>92.780800000000013</c:v>
                </c:pt>
                <c:pt idx="2">
                  <c:v>85.54483985765124</c:v>
                </c:pt>
                <c:pt idx="3">
                  <c:v>74.099999999999994</c:v>
                </c:pt>
                <c:pt idx="4">
                  <c:v>97.416666666666671</c:v>
                </c:pt>
                <c:pt idx="5">
                  <c:v>89.548589341692804</c:v>
                </c:pt>
                <c:pt idx="6">
                  <c:v>88.034365779793859</c:v>
                </c:pt>
                <c:pt idx="7">
                  <c:v>93.266426488248413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II SEM. 2017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4.3194967344151233E-3"/>
                  <c:y val="-9.7982940167141968E-3"/>
                </c:manualLayout>
              </c:layout>
              <c:numFmt formatCode="#,##0.0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c:spPr>
              <c:txPr>
                <a:bodyPr/>
                <a:lstStyle/>
                <a:p>
                  <a:pPr>
                    <a:defRPr sz="20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1.6330490027856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ln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Foglio1!$A$2:$A$9</c:f>
              <c:strCache>
                <c:ptCount val="8"/>
                <c:pt idx="0">
                  <c:v>CSI COMPLESSIVO</c:v>
                </c:pt>
                <c:pt idx="1">
                  <c:v>ASPETTI TECNICI</c:v>
                </c:pt>
                <c:pt idx="2">
                  <c:v>FATTURAZIONE</c:v>
                </c:pt>
                <c:pt idx="3">
                  <c:v>RAPPORTO QUALITA'/PREZZO</c:v>
                </c:pt>
                <c:pt idx="4">
                  <c:v>SEGNALAZIONE GUASTI</c:v>
                </c:pt>
                <c:pt idx="5">
                  <c:v>INTERVENTO TECNICO</c:v>
                </c:pt>
                <c:pt idx="6">
                  <c:v>NUMERO VERDE COMMERCIALE</c:v>
                </c:pt>
                <c:pt idx="7">
                  <c:v>SPORTELLO </c:v>
                </c:pt>
              </c:strCache>
            </c:strRef>
          </c:cat>
          <c:val>
            <c:numRef>
              <c:f>Foglio1!$D$2:$D$9</c:f>
              <c:numCache>
                <c:formatCode>General</c:formatCode>
                <c:ptCount val="8"/>
                <c:pt idx="0">
                  <c:v>87.548488356723411</c:v>
                </c:pt>
                <c:pt idx="1">
                  <c:v>91.39200000000001</c:v>
                </c:pt>
                <c:pt idx="2">
                  <c:v>86.63815269619468</c:v>
                </c:pt>
                <c:pt idx="3">
                  <c:v>64.7</c:v>
                </c:pt>
                <c:pt idx="4">
                  <c:v>93.606451612903214</c:v>
                </c:pt>
                <c:pt idx="5">
                  <c:v>94.707575757575768</c:v>
                </c:pt>
                <c:pt idx="6">
                  <c:v>85.506527415143623</c:v>
                </c:pt>
                <c:pt idx="7">
                  <c:v>92.454759681650444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4"/>
        <c:axId val="572500232"/>
        <c:axId val="572500624"/>
      </c:barChart>
      <c:catAx>
        <c:axId val="572500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it-IT"/>
          </a:p>
        </c:txPr>
        <c:crossAx val="572500624"/>
        <c:crosses val="autoZero"/>
        <c:auto val="1"/>
        <c:lblAlgn val="ctr"/>
        <c:lblOffset val="100"/>
        <c:noMultiLvlLbl val="0"/>
      </c:catAx>
      <c:valAx>
        <c:axId val="572500624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5725002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34109557855860789"/>
          <c:y val="1.9596588033428394E-2"/>
          <c:w val="0.31780884288278483"/>
          <c:h val="9.1721547400083189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833E-2"/>
          <c:w val="0.76488719907991287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2°sem.2017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1"/>
              <c:layout>
                <c:manualLayout>
                  <c:x val="-0.1805359186298338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La continuità del servizio, cioè l'assenza di interruzioni</c:v>
                </c:pt>
                <c:pt idx="1">
                  <c:v>Il livello di pressione dell'acqua, cioè la forza con cui l'acqua diretta arriva al rubinetto</c:v>
                </c:pt>
              </c:strCache>
            </c:strRef>
          </c:cat>
          <c:val>
            <c:numRef>
              <c:f>Foglio1!$B$2:$B$3</c:f>
              <c:numCache>
                <c:formatCode>0%</c:formatCode>
                <c:ptCount val="2"/>
                <c:pt idx="0">
                  <c:v>0.91799999999999993</c:v>
                </c:pt>
                <c:pt idx="1">
                  <c:v>0.88800000000000001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1°sem.2017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La continuità del servizio, cioè l'assenza di interruzioni</c:v>
                </c:pt>
                <c:pt idx="1">
                  <c:v>Il livello di pressione dell'acqua, cioè la forza con cui l'acqua diretta arriva al rubinetto</c:v>
                </c:pt>
              </c:strCache>
            </c:strRef>
          </c:cat>
          <c:val>
            <c:numRef>
              <c:f>Foglio1!$C$2:$C$3</c:f>
              <c:numCache>
                <c:formatCode>0%</c:formatCode>
                <c:ptCount val="2"/>
                <c:pt idx="0">
                  <c:v>0.93400000000000005</c:v>
                </c:pt>
                <c:pt idx="1">
                  <c:v>0.8859999999999999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2°sem. 2016</c:v>
                </c:pt>
              </c:strCache>
            </c:strRef>
          </c:tx>
          <c:spPr>
            <a:solidFill>
              <a:srgbClr val="4F81BD">
                <a:lumMod val="20000"/>
                <a:lumOff val="80000"/>
              </a:srgbClr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La continuità del servizio, cioè l'assenza di interruzioni</c:v>
                </c:pt>
                <c:pt idx="1">
                  <c:v>Il livello di pressione dell'acqua, cioè la forza con cui l'acqua diretta arriva al rubinetto</c:v>
                </c:pt>
              </c:strCache>
            </c:strRef>
          </c:cat>
          <c:val>
            <c:numRef>
              <c:f>Foglio1!$D$2:$D$3</c:f>
              <c:numCache>
                <c:formatCode>0.0%</c:formatCode>
                <c:ptCount val="2"/>
                <c:pt idx="0">
                  <c:v>0.90900000000000003</c:v>
                </c:pt>
                <c:pt idx="1">
                  <c:v>0.88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329742024"/>
        <c:axId val="329742416"/>
      </c:barChart>
      <c:catAx>
        <c:axId val="3297420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329742416"/>
        <c:crosses val="autoZero"/>
        <c:auto val="1"/>
        <c:lblAlgn val="ctr"/>
        <c:lblOffset val="100"/>
        <c:noMultiLvlLbl val="0"/>
      </c:catAx>
      <c:valAx>
        <c:axId val="329742416"/>
        <c:scaling>
          <c:orientation val="minMax"/>
          <c:max val="1"/>
          <c:min val="0.5"/>
        </c:scaling>
        <c:delete val="1"/>
        <c:axPos val="t"/>
        <c:numFmt formatCode="0%" sourceLinked="1"/>
        <c:majorTickMark val="none"/>
        <c:minorTickMark val="none"/>
        <c:tickLblPos val="none"/>
        <c:crossAx val="329742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9435685981520353E-4"/>
          <c:y val="2.1647050802389718E-2"/>
          <c:w val="0.81925070220070173"/>
          <c:h val="6.0305786916559335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Foglio1!$A$2:$A$3</c:f>
              <c:numCache>
                <c:formatCode>0.0</c:formatCode>
                <c:ptCount val="2"/>
                <c:pt idx="0">
                  <c:v>7.5489999999999959</c:v>
                </c:pt>
                <c:pt idx="1">
                  <c:v>7.2850000000000055</c:v>
                </c:pt>
              </c:numCache>
            </c:numRef>
          </c:xVal>
          <c:yVal>
            <c:numRef>
              <c:f>Foglio1!$B$2:$B$3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A55-4EA2-8C8C-22F1240B2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4999544"/>
        <c:axId val="564999936"/>
      </c:scatterChart>
      <c:valAx>
        <c:axId val="564999544"/>
        <c:scaling>
          <c:orientation val="minMax"/>
          <c:max val="10"/>
          <c:min val="1"/>
        </c:scaling>
        <c:delete val="0"/>
        <c:axPos val="b"/>
        <c:numFmt formatCode="0.0" sourceLinked="1"/>
        <c:majorTickMark val="out"/>
        <c:minorTickMark val="none"/>
        <c:tickLblPos val="none"/>
        <c:crossAx val="564999936"/>
        <c:crosses val="autoZero"/>
        <c:crossBetween val="midCat"/>
      </c:valAx>
      <c:valAx>
        <c:axId val="564999936"/>
        <c:scaling>
          <c:orientation val="minMax"/>
          <c:min val="0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5649995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931E-2"/>
          <c:w val="0.76488719907991287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Per nulla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</c:spPr>
          </c:dPt>
          <c:dLbls>
            <c:dLbl>
              <c:idx val="0"/>
              <c:layout>
                <c:manualLayout>
                  <c:x val="5.127657129044963E-3"/>
                  <c:y val="1.816649617653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1276571290450237E-3"/>
                  <c:y val="6.7474039251009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092190430149253E-3"/>
                  <c:y val="7.0069194606817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8-10 Molto Soddisfatto</c:v>
                </c:pt>
                <c:pt idx="1">
                  <c:v>6-7 Mediamente Soddisfatto</c:v>
                </c:pt>
                <c:pt idx="2">
                  <c:v>1-5 Insoddisfatto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0.39500000000000007</c:v>
                </c:pt>
                <c:pt idx="1">
                  <c:v>0.47500000000000003</c:v>
                </c:pt>
                <c:pt idx="2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65001112"/>
        <c:axId val="565129768"/>
      </c:barChart>
      <c:catAx>
        <c:axId val="5650011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565129768"/>
        <c:crosses val="autoZero"/>
        <c:auto val="1"/>
        <c:lblAlgn val="ctr"/>
        <c:lblOffset val="100"/>
        <c:noMultiLvlLbl val="0"/>
      </c:catAx>
      <c:valAx>
        <c:axId val="56512976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crossAx val="565001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775768915767765E-2"/>
          <c:y val="0"/>
          <c:w val="0.94238607639137684"/>
          <c:h val="0.66123248210516294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rgbClr val="007DD2"/>
              </a:solidFill>
            </a:ln>
          </c:spPr>
          <c:marker>
            <c:symbol val="diamond"/>
            <c:size val="10"/>
            <c:spPr>
              <a:solidFill>
                <a:srgbClr val="007DD2"/>
              </a:solidFill>
            </c:spPr>
          </c:marker>
          <c:dPt>
            <c:idx val="0"/>
            <c:bubble3D val="0"/>
            <c:spPr>
              <a:ln w="34925">
                <a:solidFill>
                  <a:srgbClr val="007DD2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Foglio1!$A$2:$A$11</c:f>
              <c:strCache>
                <c:ptCount val="10"/>
                <c:pt idx="0">
                  <c:v>1°sem.2013</c:v>
                </c:pt>
                <c:pt idx="1">
                  <c:v>2°sem.2013</c:v>
                </c:pt>
                <c:pt idx="2">
                  <c:v>1°sem.2014</c:v>
                </c:pt>
                <c:pt idx="3">
                  <c:v>2°sem.2014</c:v>
                </c:pt>
                <c:pt idx="4">
                  <c:v>1°sem.2015</c:v>
                </c:pt>
                <c:pt idx="5">
                  <c:v>2°sem.2015</c:v>
                </c:pt>
                <c:pt idx="6">
                  <c:v>1°sem.2016</c:v>
                </c:pt>
                <c:pt idx="7">
                  <c:v>2°sem.2016</c:v>
                </c:pt>
                <c:pt idx="8">
                  <c:v>1° sem.2017</c:v>
                </c:pt>
                <c:pt idx="9">
                  <c:v>2° sem.2017</c:v>
                </c:pt>
              </c:strCache>
            </c:str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6.9</c:v>
                </c:pt>
                <c:pt idx="1">
                  <c:v>7.1</c:v>
                </c:pt>
                <c:pt idx="2">
                  <c:v>7</c:v>
                </c:pt>
                <c:pt idx="3">
                  <c:v>7</c:v>
                </c:pt>
                <c:pt idx="4">
                  <c:v>6.8</c:v>
                </c:pt>
                <c:pt idx="5">
                  <c:v>7.1</c:v>
                </c:pt>
                <c:pt idx="6">
                  <c:v>7.1</c:v>
                </c:pt>
                <c:pt idx="7">
                  <c:v>7</c:v>
                </c:pt>
                <c:pt idx="8">
                  <c:v>7</c:v>
                </c:pt>
                <c:pt idx="9">
                  <c:v>6.9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5130552"/>
        <c:axId val="565130944"/>
      </c:lineChart>
      <c:catAx>
        <c:axId val="565130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565130944"/>
        <c:crosses val="autoZero"/>
        <c:auto val="1"/>
        <c:lblAlgn val="ctr"/>
        <c:lblOffset val="100"/>
        <c:noMultiLvlLbl val="0"/>
      </c:catAx>
      <c:valAx>
        <c:axId val="565130944"/>
        <c:scaling>
          <c:orientation val="minMax"/>
          <c:max val="10"/>
          <c:min val="5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565130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Insufficiente (1-5)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c:spPr>
          <c:invertIfNegative val="0"/>
          <c:dLbls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2°SEM. 2017</c:v>
                </c:pt>
                <c:pt idx="1">
                  <c:v>1°SEM. 2017</c:v>
                </c:pt>
                <c:pt idx="2">
                  <c:v>2°SEM. 2016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13</c:v>
                </c:pt>
                <c:pt idx="1">
                  <c:v>12.5</c:v>
                </c:pt>
                <c:pt idx="2">
                  <c:v>13.2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Sufficiente (6-7)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2°SEM. 2017</c:v>
                </c:pt>
                <c:pt idx="1">
                  <c:v>1°SEM. 2017</c:v>
                </c:pt>
                <c:pt idx="2">
                  <c:v>2°SEM. 2016</c:v>
                </c:pt>
              </c:strCache>
            </c:strRef>
          </c:cat>
          <c:val>
            <c:numRef>
              <c:f>Foglio1!$C$2:$C$4</c:f>
              <c:numCache>
                <c:formatCode>General</c:formatCode>
                <c:ptCount val="3"/>
                <c:pt idx="0">
                  <c:v>47.5</c:v>
                </c:pt>
                <c:pt idx="1">
                  <c:v>44.5</c:v>
                </c:pt>
                <c:pt idx="2">
                  <c:v>46.2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Buono (8-9-10)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2°SEM. 2017</c:v>
                </c:pt>
                <c:pt idx="1">
                  <c:v>1°SEM. 2017</c:v>
                </c:pt>
                <c:pt idx="2">
                  <c:v>2°SEM. 2016</c:v>
                </c:pt>
              </c:strCache>
            </c:strRef>
          </c:cat>
          <c:val>
            <c:numRef>
              <c:f>Foglio1!$D$2:$D$4</c:f>
              <c:numCache>
                <c:formatCode>General</c:formatCode>
                <c:ptCount val="3"/>
                <c:pt idx="0">
                  <c:v>39.5</c:v>
                </c:pt>
                <c:pt idx="1">
                  <c:v>43</c:v>
                </c:pt>
                <c:pt idx="2">
                  <c:v>40.6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7533168"/>
        <c:axId val="527533560"/>
      </c:barChart>
      <c:catAx>
        <c:axId val="527533168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>
                    <a:lumMod val="50000"/>
                  </a:schemeClr>
                </a:solidFill>
              </a:defRPr>
            </a:pPr>
            <a:endParaRPr lang="it-IT"/>
          </a:p>
        </c:txPr>
        <c:crossAx val="527533560"/>
        <c:crosses val="autoZero"/>
        <c:auto val="1"/>
        <c:lblAlgn val="ctr"/>
        <c:lblOffset val="100"/>
        <c:noMultiLvlLbl val="0"/>
      </c:catAx>
      <c:valAx>
        <c:axId val="527533560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one"/>
        <c:crossAx val="52753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783867830199156"/>
          <c:y val="0"/>
          <c:w val="0.49877281209117347"/>
          <c:h val="5.4055434518575307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Foglio1!$A$2:$A$5</c:f>
              <c:numCache>
                <c:formatCode>0.0</c:formatCode>
                <c:ptCount val="4"/>
                <c:pt idx="0">
                  <c:v>6.6787807737397422</c:v>
                </c:pt>
                <c:pt idx="1">
                  <c:v>6.7579999999999973</c:v>
                </c:pt>
                <c:pt idx="2">
                  <c:v>6.9260000000000002</c:v>
                </c:pt>
                <c:pt idx="3">
                  <c:v>7.3340000000000103</c:v>
                </c:pt>
              </c:numCache>
            </c:numRef>
          </c:xVal>
          <c:y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A55-4EA2-8C8C-22F1240B2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7534344"/>
        <c:axId val="564787232"/>
      </c:scatterChart>
      <c:valAx>
        <c:axId val="527534344"/>
        <c:scaling>
          <c:orientation val="minMax"/>
          <c:max val="10"/>
          <c:min val="1"/>
        </c:scaling>
        <c:delete val="0"/>
        <c:axPos val="b"/>
        <c:numFmt formatCode="0.0" sourceLinked="1"/>
        <c:majorTickMark val="out"/>
        <c:minorTickMark val="none"/>
        <c:tickLblPos val="none"/>
        <c:crossAx val="564787232"/>
        <c:crosses val="autoZero"/>
        <c:crossBetween val="midCat"/>
      </c:valAx>
      <c:valAx>
        <c:axId val="564787232"/>
        <c:scaling>
          <c:orientation val="minMax"/>
          <c:min val="0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5275343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833E-2"/>
          <c:w val="0.76488719907991287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2°sem.2017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1"/>
              <c:layout>
                <c:manualLayout>
                  <c:x val="-0.1805359186298338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La regolarità nelle lettura dei contatori da parte del personale incaricato</c:v>
                </c:pt>
                <c:pt idx="1">
                  <c:v>La chiarezza e la facilità di lettura delle bollette</c:v>
                </c:pt>
                <c:pt idx="2">
                  <c:v>La correttezza degli importi riportati nelle bollette</c:v>
                </c:pt>
                <c:pt idx="3">
                  <c:v>L’invio regolare delle fatture</c:v>
                </c:pt>
              </c:strCache>
            </c:strRef>
          </c:cat>
          <c:val>
            <c:numRef>
              <c:f>Foglio1!$B$2:$B$5</c:f>
              <c:numCache>
                <c:formatCode>0%</c:formatCode>
                <c:ptCount val="4"/>
                <c:pt idx="0">
                  <c:v>0.79366940211019954</c:v>
                </c:pt>
                <c:pt idx="1">
                  <c:v>0.84300000000000008</c:v>
                </c:pt>
                <c:pt idx="2">
                  <c:v>0.88800000000000001</c:v>
                </c:pt>
                <c:pt idx="3">
                  <c:v>0.91799999999999993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1°sem.2017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La regolarità nelle lettura dei contatori da parte del personale incaricato</c:v>
                </c:pt>
                <c:pt idx="1">
                  <c:v>La chiarezza e la facilità di lettura delle bollette</c:v>
                </c:pt>
                <c:pt idx="2">
                  <c:v>La correttezza degli importi riportati nelle bollette</c:v>
                </c:pt>
                <c:pt idx="3">
                  <c:v>L’invio regolare delle fatture</c:v>
                </c:pt>
              </c:strCache>
            </c:strRef>
          </c:cat>
          <c:val>
            <c:numRef>
              <c:f>Foglio1!$C$2:$C$5</c:f>
              <c:numCache>
                <c:formatCode>0%</c:formatCode>
                <c:ptCount val="4"/>
                <c:pt idx="0">
                  <c:v>0.74900000000000022</c:v>
                </c:pt>
                <c:pt idx="1">
                  <c:v>0.84600000000000009</c:v>
                </c:pt>
                <c:pt idx="2">
                  <c:v>0.8859999999999999</c:v>
                </c:pt>
                <c:pt idx="3">
                  <c:v>0.90500000000000003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2°sem. 2016</c:v>
                </c:pt>
              </c:strCache>
            </c:strRef>
          </c:tx>
          <c:spPr>
            <a:solidFill>
              <a:srgbClr val="4F81BD">
                <a:lumMod val="20000"/>
                <a:lumOff val="80000"/>
              </a:srgbClr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La regolarità nelle lettura dei contatori da parte del personale incaricato</c:v>
                </c:pt>
                <c:pt idx="1">
                  <c:v>La chiarezza e la facilità di lettura delle bollette</c:v>
                </c:pt>
                <c:pt idx="2">
                  <c:v>La correttezza degli importi riportati nelle bollette</c:v>
                </c:pt>
                <c:pt idx="3">
                  <c:v>L’invio regolare delle fatture</c:v>
                </c:pt>
              </c:strCache>
            </c:strRef>
          </c:cat>
          <c:val>
            <c:numRef>
              <c:f>Foglio1!$D$2:$D$5</c:f>
              <c:numCache>
                <c:formatCode>0.0%</c:formatCode>
                <c:ptCount val="4"/>
                <c:pt idx="0">
                  <c:v>0.84000000000000008</c:v>
                </c:pt>
                <c:pt idx="1">
                  <c:v>0.82700000000000007</c:v>
                </c:pt>
                <c:pt idx="2">
                  <c:v>0.84700000000000009</c:v>
                </c:pt>
                <c:pt idx="3">
                  <c:v>0.91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64788016"/>
        <c:axId val="564788408"/>
      </c:barChart>
      <c:catAx>
        <c:axId val="56478801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564788408"/>
        <c:crosses val="autoZero"/>
        <c:auto val="1"/>
        <c:lblAlgn val="ctr"/>
        <c:lblOffset val="100"/>
        <c:noMultiLvlLbl val="0"/>
      </c:catAx>
      <c:valAx>
        <c:axId val="564788408"/>
        <c:scaling>
          <c:orientation val="minMax"/>
          <c:max val="1"/>
          <c:min val="0.5"/>
        </c:scaling>
        <c:delete val="1"/>
        <c:axPos val="t"/>
        <c:numFmt formatCode="0%" sourceLinked="1"/>
        <c:majorTickMark val="none"/>
        <c:minorTickMark val="none"/>
        <c:tickLblPos val="none"/>
        <c:crossAx val="564788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943568598152038E-4"/>
          <c:y val="2.1647050802389729E-2"/>
          <c:w val="0.81925070220070173"/>
          <c:h val="6.0305786916559349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931E-2"/>
          <c:w val="0.76488719907991287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Per nulla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</c:spPr>
          </c:dPt>
          <c:dLbls>
            <c:dLbl>
              <c:idx val="0"/>
              <c:layout>
                <c:manualLayout>
                  <c:x val="5.127657129044963E-3"/>
                  <c:y val="1.816649617653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1276571290450237E-3"/>
                  <c:y val="6.7474039251009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092190430149253E-3"/>
                  <c:y val="7.0069194606817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8-10 Molto Soddisfatto</c:v>
                </c:pt>
                <c:pt idx="1">
                  <c:v>6-7 Mediamente Soddisfatto</c:v>
                </c:pt>
                <c:pt idx="2">
                  <c:v>1-5 Insoddisfatto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0.21600000000000005</c:v>
                </c:pt>
                <c:pt idx="1">
                  <c:v>0.43100000000000011</c:v>
                </c:pt>
                <c:pt idx="2">
                  <c:v>0.35300000000000004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58337808"/>
        <c:axId val="558338200"/>
      </c:barChart>
      <c:catAx>
        <c:axId val="5583378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558338200"/>
        <c:crosses val="autoZero"/>
        <c:auto val="1"/>
        <c:lblAlgn val="ctr"/>
        <c:lblOffset val="100"/>
        <c:noMultiLvlLbl val="0"/>
      </c:catAx>
      <c:valAx>
        <c:axId val="55833820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crossAx val="55833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775768915767765E-2"/>
          <c:y val="0"/>
          <c:w val="0.94238607639137684"/>
          <c:h val="0.66123248210516294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rgbClr val="007DD2"/>
              </a:solidFill>
            </a:ln>
          </c:spPr>
          <c:marker>
            <c:symbol val="diamond"/>
            <c:size val="10"/>
            <c:spPr>
              <a:solidFill>
                <a:srgbClr val="007DD2"/>
              </a:solidFill>
            </c:spPr>
          </c:marker>
          <c:dPt>
            <c:idx val="0"/>
            <c:bubble3D val="0"/>
            <c:spPr>
              <a:ln w="34925">
                <a:solidFill>
                  <a:srgbClr val="007DD2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Foglio1!$A$2:$A$11</c:f>
              <c:strCache>
                <c:ptCount val="10"/>
                <c:pt idx="0">
                  <c:v>1°sem.2013</c:v>
                </c:pt>
                <c:pt idx="1">
                  <c:v>2°sem.2013</c:v>
                </c:pt>
                <c:pt idx="2">
                  <c:v>1°sem.2014</c:v>
                </c:pt>
                <c:pt idx="3">
                  <c:v>2°sem.2014</c:v>
                </c:pt>
                <c:pt idx="4">
                  <c:v>1°sem.2015</c:v>
                </c:pt>
                <c:pt idx="5">
                  <c:v>2°sem.2015</c:v>
                </c:pt>
                <c:pt idx="6">
                  <c:v>1°sem.2016</c:v>
                </c:pt>
                <c:pt idx="7">
                  <c:v>2°sem.2016</c:v>
                </c:pt>
                <c:pt idx="8">
                  <c:v>1° sem.2017</c:v>
                </c:pt>
                <c:pt idx="9">
                  <c:v>2° sem.2017</c:v>
                </c:pt>
              </c:strCache>
            </c:str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6.3</c:v>
                </c:pt>
                <c:pt idx="1">
                  <c:v>6.5</c:v>
                </c:pt>
                <c:pt idx="2">
                  <c:v>6.1</c:v>
                </c:pt>
                <c:pt idx="3">
                  <c:v>6.3</c:v>
                </c:pt>
                <c:pt idx="4">
                  <c:v>6.3</c:v>
                </c:pt>
                <c:pt idx="5">
                  <c:v>6.4</c:v>
                </c:pt>
                <c:pt idx="6">
                  <c:v>6.2</c:v>
                </c:pt>
                <c:pt idx="7">
                  <c:v>6.2</c:v>
                </c:pt>
                <c:pt idx="8">
                  <c:v>6.3</c:v>
                </c:pt>
                <c:pt idx="9">
                  <c:v>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8338984"/>
        <c:axId val="527215088"/>
      </c:lineChart>
      <c:catAx>
        <c:axId val="558338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527215088"/>
        <c:crosses val="autoZero"/>
        <c:auto val="1"/>
        <c:lblAlgn val="ctr"/>
        <c:lblOffset val="100"/>
        <c:noMultiLvlLbl val="0"/>
      </c:catAx>
      <c:valAx>
        <c:axId val="527215088"/>
        <c:scaling>
          <c:orientation val="minMax"/>
          <c:max val="10"/>
          <c:min val="5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558338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Insufficiente (1-5)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c:spPr>
          <c:invertIfNegative val="0"/>
          <c:dLbls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2°SEM. 2017</c:v>
                </c:pt>
                <c:pt idx="1">
                  <c:v>1°SEM. 2017</c:v>
                </c:pt>
                <c:pt idx="2">
                  <c:v>2°SEM. 2016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35.300000000000011</c:v>
                </c:pt>
                <c:pt idx="1">
                  <c:v>25.9</c:v>
                </c:pt>
                <c:pt idx="2">
                  <c:v>31.1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Sufficiente (6-7)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2°SEM. 2017</c:v>
                </c:pt>
                <c:pt idx="1">
                  <c:v>1°SEM. 2017</c:v>
                </c:pt>
                <c:pt idx="2">
                  <c:v>2°SEM. 2016</c:v>
                </c:pt>
              </c:strCache>
            </c:strRef>
          </c:cat>
          <c:val>
            <c:numRef>
              <c:f>Foglio1!$C$2:$C$4</c:f>
              <c:numCache>
                <c:formatCode>General</c:formatCode>
                <c:ptCount val="3"/>
                <c:pt idx="0">
                  <c:v>43.1</c:v>
                </c:pt>
                <c:pt idx="1">
                  <c:v>47</c:v>
                </c:pt>
                <c:pt idx="2">
                  <c:v>44.1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Buono (8-9-10)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2°SEM. 2017</c:v>
                </c:pt>
                <c:pt idx="1">
                  <c:v>1°SEM. 2017</c:v>
                </c:pt>
                <c:pt idx="2">
                  <c:v>2°SEM. 2016</c:v>
                </c:pt>
              </c:strCache>
            </c:strRef>
          </c:cat>
          <c:val>
            <c:numRef>
              <c:f>Foglio1!$D$2:$D$4</c:f>
              <c:numCache>
                <c:formatCode>General</c:formatCode>
                <c:ptCount val="3"/>
                <c:pt idx="0">
                  <c:v>21.6</c:v>
                </c:pt>
                <c:pt idx="1">
                  <c:v>27.1</c:v>
                </c:pt>
                <c:pt idx="2">
                  <c:v>24.8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7216264"/>
        <c:axId val="527216656"/>
      </c:barChart>
      <c:catAx>
        <c:axId val="527216264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>
                    <a:lumMod val="50000"/>
                  </a:schemeClr>
                </a:solidFill>
              </a:defRPr>
            </a:pPr>
            <a:endParaRPr lang="it-IT"/>
          </a:p>
        </c:txPr>
        <c:crossAx val="527216656"/>
        <c:crosses val="autoZero"/>
        <c:auto val="1"/>
        <c:lblAlgn val="ctr"/>
        <c:lblOffset val="100"/>
        <c:noMultiLvlLbl val="0"/>
      </c:catAx>
      <c:valAx>
        <c:axId val="527216656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one"/>
        <c:crossAx val="527216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783867830199156"/>
          <c:y val="0"/>
          <c:w val="0.49877281209117347"/>
          <c:h val="5.4055434518575328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931E-2"/>
          <c:w val="0.76488719907991287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Per nulla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206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70BDFC"/>
              </a:solidFill>
              <a:ln>
                <a:solidFill>
                  <a:srgbClr val="00206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c:spPr>
          </c:dPt>
          <c:dLbls>
            <c:dLbl>
              <c:idx val="0"/>
              <c:layout>
                <c:manualLayout>
                  <c:x val="5.1276571290449621E-3"/>
                  <c:y val="1.816649617653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1276571290450237E-3"/>
                  <c:y val="6.747403925100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092190430149248E-3"/>
                  <c:y val="7.0069194606817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8-10 Molto Soddisfatto</c:v>
                </c:pt>
                <c:pt idx="1">
                  <c:v>6-7 Mediamente Soddisfatto</c:v>
                </c:pt>
                <c:pt idx="2">
                  <c:v>1-5 Insoddisfatto</c:v>
                </c:pt>
              </c:strCache>
            </c:strRef>
          </c:cat>
          <c:val>
            <c:numRef>
              <c:f>Foglio1!$B$2:$B$4</c:f>
              <c:numCache>
                <c:formatCode>0.0%</c:formatCode>
                <c:ptCount val="3"/>
                <c:pt idx="0">
                  <c:v>0.46300000000000002</c:v>
                </c:pt>
                <c:pt idx="1">
                  <c:v>0.41700000000000004</c:v>
                </c:pt>
                <c:pt idx="2">
                  <c:v>0.12000000000000001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72501408"/>
        <c:axId val="528746096"/>
      </c:barChart>
      <c:catAx>
        <c:axId val="5725014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528746096"/>
        <c:crosses val="autoZero"/>
        <c:auto val="1"/>
        <c:lblAlgn val="ctr"/>
        <c:lblOffset val="100"/>
        <c:noMultiLvlLbl val="0"/>
      </c:catAx>
      <c:valAx>
        <c:axId val="52874609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57250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931E-2"/>
          <c:w val="0.76488719907991287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Per nulla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</c:spPr>
          </c:dPt>
          <c:dLbls>
            <c:dLbl>
              <c:idx val="0"/>
              <c:layout>
                <c:manualLayout>
                  <c:x val="5.127657129044963E-3"/>
                  <c:y val="1.816649617653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1276571290450237E-3"/>
                  <c:y val="6.7474039251009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092190430149253E-3"/>
                  <c:y val="7.0069194606817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8-10 Molto Soddisfatto</c:v>
                </c:pt>
                <c:pt idx="1">
                  <c:v>6-7 Mediamente Soddisfatto</c:v>
                </c:pt>
                <c:pt idx="2">
                  <c:v>1-5 Insoddisfatto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0.755</c:v>
                </c:pt>
                <c:pt idx="1">
                  <c:v>0.23</c:v>
                </c:pt>
                <c:pt idx="2">
                  <c:v>1.4999999999999999E-2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88516776"/>
        <c:axId val="188517168"/>
      </c:barChart>
      <c:catAx>
        <c:axId val="1885167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88517168"/>
        <c:crosses val="autoZero"/>
        <c:auto val="1"/>
        <c:lblAlgn val="ctr"/>
        <c:lblOffset val="100"/>
        <c:noMultiLvlLbl val="0"/>
      </c:catAx>
      <c:valAx>
        <c:axId val="18851716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crossAx val="188516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775768915767765E-2"/>
          <c:y val="0"/>
          <c:w val="0.94238607639137684"/>
          <c:h val="0.66123248210516294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rgbClr val="007DD2"/>
              </a:solidFill>
            </a:ln>
          </c:spPr>
          <c:marker>
            <c:symbol val="diamond"/>
            <c:size val="10"/>
            <c:spPr>
              <a:solidFill>
                <a:srgbClr val="007DD2"/>
              </a:solidFill>
            </c:spPr>
          </c:marker>
          <c:dPt>
            <c:idx val="0"/>
            <c:bubble3D val="0"/>
            <c:spPr>
              <a:ln w="34925">
                <a:solidFill>
                  <a:srgbClr val="007DD2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Foglio1!$A$2:$A$11</c:f>
              <c:strCache>
                <c:ptCount val="10"/>
                <c:pt idx="0">
                  <c:v>1°sem.2013</c:v>
                </c:pt>
                <c:pt idx="1">
                  <c:v>2°sem.2013</c:v>
                </c:pt>
                <c:pt idx="2">
                  <c:v>1°sem.2014</c:v>
                </c:pt>
                <c:pt idx="3">
                  <c:v>2°sem.2014</c:v>
                </c:pt>
                <c:pt idx="4">
                  <c:v>1°sem.2015</c:v>
                </c:pt>
                <c:pt idx="5">
                  <c:v>2°sem.2015</c:v>
                </c:pt>
                <c:pt idx="6">
                  <c:v>1°sem.2016</c:v>
                </c:pt>
                <c:pt idx="7">
                  <c:v>2°sem.2016</c:v>
                </c:pt>
                <c:pt idx="8">
                  <c:v>1° sem.2017</c:v>
                </c:pt>
                <c:pt idx="9">
                  <c:v>2° sem.2017</c:v>
                </c:pt>
              </c:strCache>
            </c:str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7.8</c:v>
                </c:pt>
                <c:pt idx="1">
                  <c:v>7.4</c:v>
                </c:pt>
                <c:pt idx="2">
                  <c:v>7.9</c:v>
                </c:pt>
                <c:pt idx="3">
                  <c:v>7.7</c:v>
                </c:pt>
                <c:pt idx="4">
                  <c:v>8</c:v>
                </c:pt>
                <c:pt idx="5">
                  <c:v>8</c:v>
                </c:pt>
                <c:pt idx="6">
                  <c:v>7.9</c:v>
                </c:pt>
                <c:pt idx="7">
                  <c:v>8.1999999999999993</c:v>
                </c:pt>
                <c:pt idx="8">
                  <c:v>8.6</c:v>
                </c:pt>
                <c:pt idx="9">
                  <c:v>8.1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517952"/>
        <c:axId val="564186704"/>
      </c:lineChart>
      <c:catAx>
        <c:axId val="188517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564186704"/>
        <c:crosses val="autoZero"/>
        <c:auto val="1"/>
        <c:lblAlgn val="ctr"/>
        <c:lblOffset val="100"/>
        <c:noMultiLvlLbl val="0"/>
      </c:catAx>
      <c:valAx>
        <c:axId val="564186704"/>
        <c:scaling>
          <c:orientation val="minMax"/>
          <c:max val="10"/>
          <c:min val="5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188517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Insufficiente (1-5)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c:spPr>
          <c:invertIfNegative val="0"/>
          <c:dLbls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2°SEM. 2017</c:v>
                </c:pt>
                <c:pt idx="1">
                  <c:v>1°SEM. 2017</c:v>
                </c:pt>
                <c:pt idx="2">
                  <c:v>2°SEM. 2016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1.5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Sufficiente (6-7)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59937331226236E-3"/>
                  <c:y val="-2.3914480311980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2°SEM. 2017</c:v>
                </c:pt>
                <c:pt idx="1">
                  <c:v>1°SEM. 2017</c:v>
                </c:pt>
                <c:pt idx="2">
                  <c:v>2°SEM. 2016</c:v>
                </c:pt>
              </c:strCache>
            </c:strRef>
          </c:cat>
          <c:val>
            <c:numRef>
              <c:f>Foglio1!$C$2:$C$4</c:f>
              <c:numCache>
                <c:formatCode>General</c:formatCode>
                <c:ptCount val="3"/>
                <c:pt idx="0">
                  <c:v>23</c:v>
                </c:pt>
                <c:pt idx="1">
                  <c:v>12</c:v>
                </c:pt>
                <c:pt idx="2">
                  <c:v>23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Buono (8-9-10)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2°SEM. 2017</c:v>
                </c:pt>
                <c:pt idx="1">
                  <c:v>1°SEM. 2017</c:v>
                </c:pt>
                <c:pt idx="2">
                  <c:v>2°SEM. 2016</c:v>
                </c:pt>
              </c:strCache>
            </c:strRef>
          </c:cat>
          <c:val>
            <c:numRef>
              <c:f>Foglio1!$D$2:$D$4</c:f>
              <c:numCache>
                <c:formatCode>General</c:formatCode>
                <c:ptCount val="3"/>
                <c:pt idx="0">
                  <c:v>75.5</c:v>
                </c:pt>
                <c:pt idx="1">
                  <c:v>86</c:v>
                </c:pt>
                <c:pt idx="2">
                  <c:v>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64187880"/>
        <c:axId val="564188272"/>
      </c:barChart>
      <c:catAx>
        <c:axId val="564187880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>
                    <a:lumMod val="50000"/>
                  </a:schemeClr>
                </a:solidFill>
              </a:defRPr>
            </a:pPr>
            <a:endParaRPr lang="it-IT"/>
          </a:p>
        </c:txPr>
        <c:crossAx val="564188272"/>
        <c:crosses val="autoZero"/>
        <c:auto val="1"/>
        <c:lblAlgn val="ctr"/>
        <c:lblOffset val="100"/>
        <c:noMultiLvlLbl val="0"/>
      </c:catAx>
      <c:valAx>
        <c:axId val="564188272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one"/>
        <c:crossAx val="564187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783867830199156"/>
          <c:y val="0"/>
          <c:w val="0.49877281209117347"/>
          <c:h val="5.4055434518575356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3.2067144054701006E-2"/>
                  <c:y val="-4.9792665095318774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3.8076743896420205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0167860136752575E-2"/>
                  <c:y val="-5.5650625694768072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Foglio1!$A$2:$A$5</c:f>
              <c:numCache>
                <c:formatCode>0.0</c:formatCode>
                <c:ptCount val="4"/>
                <c:pt idx="0">
                  <c:v>7.7799999999999994</c:v>
                </c:pt>
                <c:pt idx="1">
                  <c:v>8.3449999999999989</c:v>
                </c:pt>
                <c:pt idx="2">
                  <c:v>8.18</c:v>
                </c:pt>
                <c:pt idx="3">
                  <c:v>8.1100000000000083</c:v>
                </c:pt>
              </c:numCache>
            </c:numRef>
          </c:xVal>
          <c:y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A55-4EA2-8C8C-22F1240B2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5148360"/>
        <c:axId val="555077296"/>
      </c:scatterChart>
      <c:valAx>
        <c:axId val="555148360"/>
        <c:scaling>
          <c:orientation val="minMax"/>
          <c:max val="10"/>
          <c:min val="1"/>
        </c:scaling>
        <c:delete val="0"/>
        <c:axPos val="b"/>
        <c:numFmt formatCode="0.0" sourceLinked="1"/>
        <c:majorTickMark val="out"/>
        <c:minorTickMark val="none"/>
        <c:tickLblPos val="none"/>
        <c:crossAx val="555077296"/>
        <c:crosses val="autoZero"/>
        <c:crossBetween val="midCat"/>
      </c:valAx>
      <c:valAx>
        <c:axId val="555077296"/>
        <c:scaling>
          <c:orientation val="minMax"/>
          <c:min val="0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5551483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833E-2"/>
          <c:w val="0.76488719907991287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2°sem.2017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1"/>
              <c:layout>
                <c:manualLayout>
                  <c:x val="-0.1805359186298338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I tempi di attesa al telefono per parlare con l’operatore</c:v>
                </c:pt>
                <c:pt idx="1">
                  <c:v>La facilità di seguire le indicazioni date dal risponditore automatico</c:v>
                </c:pt>
                <c:pt idx="2">
                  <c:v>La chiarezza delle informazioni fornite dall’operatore</c:v>
                </c:pt>
                <c:pt idx="3">
                  <c:v>La cortesia e disponibilità dell’operatore</c:v>
                </c:pt>
              </c:strCache>
            </c:strRef>
          </c:cat>
          <c:val>
            <c:numRef>
              <c:f>Foglio1!$B$2:$B$5</c:f>
              <c:numCache>
                <c:formatCode>0%</c:formatCode>
                <c:ptCount val="4"/>
                <c:pt idx="0">
                  <c:v>0.91500000000000004</c:v>
                </c:pt>
                <c:pt idx="1">
                  <c:v>0.98499999999999999</c:v>
                </c:pt>
                <c:pt idx="2">
                  <c:v>0.92500000000000004</c:v>
                </c:pt>
                <c:pt idx="3">
                  <c:v>0.94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1°sem.2017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I tempi di attesa al telefono per parlare con l’operatore</c:v>
                </c:pt>
                <c:pt idx="1">
                  <c:v>La facilità di seguire le indicazioni date dal risponditore automatico</c:v>
                </c:pt>
                <c:pt idx="2">
                  <c:v>La chiarezza delle informazioni fornite dall’operatore</c:v>
                </c:pt>
                <c:pt idx="3">
                  <c:v>La cortesia e disponibilità dell’operatore</c:v>
                </c:pt>
              </c:strCache>
            </c:strRef>
          </c:cat>
          <c:val>
            <c:numRef>
              <c:f>Foglio1!$C$2:$C$5</c:f>
              <c:numCache>
                <c:formatCode>0%</c:formatCode>
                <c:ptCount val="4"/>
                <c:pt idx="0">
                  <c:v>0.96</c:v>
                </c:pt>
                <c:pt idx="1">
                  <c:v>0.99</c:v>
                </c:pt>
                <c:pt idx="2">
                  <c:v>0.97499999999999998</c:v>
                </c:pt>
                <c:pt idx="3">
                  <c:v>0.97499999999999998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2°sem. 2016</c:v>
                </c:pt>
              </c:strCache>
            </c:strRef>
          </c:tx>
          <c:spPr>
            <a:solidFill>
              <a:srgbClr val="4F81BD">
                <a:lumMod val="20000"/>
                <a:lumOff val="80000"/>
              </a:srgbClr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I tempi di attesa al telefono per parlare con l’operatore</c:v>
                </c:pt>
                <c:pt idx="1">
                  <c:v>La facilità di seguire le indicazioni date dal risponditore automatico</c:v>
                </c:pt>
                <c:pt idx="2">
                  <c:v>La chiarezza delle informazioni fornite dall’operatore</c:v>
                </c:pt>
                <c:pt idx="3">
                  <c:v>La cortesia e disponibilità dell’operatore</c:v>
                </c:pt>
              </c:strCache>
            </c:strRef>
          </c:cat>
          <c:val>
            <c:numRef>
              <c:f>Foglio1!$D$2:$D$5</c:f>
              <c:numCache>
                <c:formatCode>0.0%</c:formatCode>
                <c:ptCount val="4"/>
                <c:pt idx="0">
                  <c:v>0.95</c:v>
                </c:pt>
                <c:pt idx="1">
                  <c:v>0.97</c:v>
                </c:pt>
                <c:pt idx="2">
                  <c:v>0.97499999999999998</c:v>
                </c:pt>
                <c:pt idx="3">
                  <c:v>0.97499999999999998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55078080"/>
        <c:axId val="555078472"/>
      </c:barChart>
      <c:catAx>
        <c:axId val="5550780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555078472"/>
        <c:crosses val="autoZero"/>
        <c:auto val="1"/>
        <c:lblAlgn val="ctr"/>
        <c:lblOffset val="100"/>
        <c:noMultiLvlLbl val="0"/>
      </c:catAx>
      <c:valAx>
        <c:axId val="555078472"/>
        <c:scaling>
          <c:orientation val="minMax"/>
          <c:max val="1"/>
          <c:min val="0.5"/>
        </c:scaling>
        <c:delete val="1"/>
        <c:axPos val="t"/>
        <c:numFmt formatCode="0%" sourceLinked="1"/>
        <c:majorTickMark val="none"/>
        <c:minorTickMark val="none"/>
        <c:tickLblPos val="none"/>
        <c:crossAx val="55507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9435685981520402E-4"/>
          <c:y val="2.1647050802389739E-2"/>
          <c:w val="0.81925070220070173"/>
          <c:h val="6.030578691655937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931E-2"/>
          <c:w val="0.76488719907991287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Per nulla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</c:spPr>
          </c:dPt>
          <c:dLbls>
            <c:dLbl>
              <c:idx val="0"/>
              <c:layout>
                <c:manualLayout>
                  <c:x val="5.127657129044963E-3"/>
                  <c:y val="1.816649617653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1276571290450237E-3"/>
                  <c:y val="6.7474039251009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092190430149253E-3"/>
                  <c:y val="7.0069194606817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8-10 Molto Soddisfatto</c:v>
                </c:pt>
                <c:pt idx="1">
                  <c:v>6-7 Mediamente Soddisfatto</c:v>
                </c:pt>
                <c:pt idx="2">
                  <c:v>1-5 Insoddisfatto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0.84499999999999997</c:v>
                </c:pt>
                <c:pt idx="1">
                  <c:v>0.12</c:v>
                </c:pt>
                <c:pt idx="2">
                  <c:v>3.5000000000000003E-2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32243888"/>
        <c:axId val="532244280"/>
      </c:barChart>
      <c:catAx>
        <c:axId val="5322438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532244280"/>
        <c:crosses val="autoZero"/>
        <c:auto val="1"/>
        <c:lblAlgn val="ctr"/>
        <c:lblOffset val="100"/>
        <c:noMultiLvlLbl val="0"/>
      </c:catAx>
      <c:valAx>
        <c:axId val="53224428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crossAx val="53224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775768915767765E-2"/>
          <c:y val="0"/>
          <c:w val="0.94238607639137684"/>
          <c:h val="0.66123248210516294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rgbClr val="007DD2"/>
              </a:solidFill>
            </a:ln>
          </c:spPr>
          <c:marker>
            <c:symbol val="diamond"/>
            <c:size val="10"/>
            <c:spPr>
              <a:solidFill>
                <a:srgbClr val="007DD2"/>
              </a:solidFill>
            </c:spPr>
          </c:marker>
          <c:dPt>
            <c:idx val="0"/>
            <c:bubble3D val="0"/>
            <c:spPr>
              <a:ln w="34925">
                <a:solidFill>
                  <a:srgbClr val="007DD2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Foglio1!$A$2:$A$11</c:f>
              <c:strCache>
                <c:ptCount val="10"/>
                <c:pt idx="0">
                  <c:v>1°sem.2013</c:v>
                </c:pt>
                <c:pt idx="1">
                  <c:v>2°sem.2013</c:v>
                </c:pt>
                <c:pt idx="2">
                  <c:v>1°sem.2014</c:v>
                </c:pt>
                <c:pt idx="3">
                  <c:v>2°sem.2014</c:v>
                </c:pt>
                <c:pt idx="4">
                  <c:v>1°sem.2015</c:v>
                </c:pt>
                <c:pt idx="5">
                  <c:v>2°sem.2015</c:v>
                </c:pt>
                <c:pt idx="6">
                  <c:v>1°sem.2016</c:v>
                </c:pt>
                <c:pt idx="7">
                  <c:v>2°sem.2016</c:v>
                </c:pt>
                <c:pt idx="8">
                  <c:v>1° sem.2017</c:v>
                </c:pt>
                <c:pt idx="9">
                  <c:v>2° sem.2017</c:v>
                </c:pt>
              </c:strCache>
            </c:str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8.1</c:v>
                </c:pt>
                <c:pt idx="1">
                  <c:v>8</c:v>
                </c:pt>
                <c:pt idx="2">
                  <c:v>8.1</c:v>
                </c:pt>
                <c:pt idx="3">
                  <c:v>8.1999999999999993</c:v>
                </c:pt>
                <c:pt idx="4">
                  <c:v>8.4</c:v>
                </c:pt>
                <c:pt idx="5">
                  <c:v>8.6</c:v>
                </c:pt>
                <c:pt idx="6">
                  <c:v>8.3000000000000007</c:v>
                </c:pt>
                <c:pt idx="7">
                  <c:v>8.1</c:v>
                </c:pt>
                <c:pt idx="8">
                  <c:v>8.1999999999999993</c:v>
                </c:pt>
                <c:pt idx="9">
                  <c:v>8.6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2245064"/>
        <c:axId val="563727640"/>
      </c:lineChart>
      <c:catAx>
        <c:axId val="532245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563727640"/>
        <c:crosses val="autoZero"/>
        <c:auto val="1"/>
        <c:lblAlgn val="ctr"/>
        <c:lblOffset val="100"/>
        <c:noMultiLvlLbl val="0"/>
      </c:catAx>
      <c:valAx>
        <c:axId val="563727640"/>
        <c:scaling>
          <c:orientation val="minMax"/>
          <c:max val="10"/>
          <c:min val="5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532245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Insufficiente (1-5)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c:spPr>
          <c:invertIfNegative val="0"/>
          <c:dLbls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2°SEM. 2017</c:v>
                </c:pt>
                <c:pt idx="1">
                  <c:v>1°SEM. 2017</c:v>
                </c:pt>
                <c:pt idx="2">
                  <c:v>2°SEM. 2016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3.5</c:v>
                </c:pt>
                <c:pt idx="1">
                  <c:v>9</c:v>
                </c:pt>
                <c:pt idx="2">
                  <c:v>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Sufficiente (6-7)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5993733122623617E-3"/>
                  <c:y val="-2.3914480311980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2°SEM. 2017</c:v>
                </c:pt>
                <c:pt idx="1">
                  <c:v>1°SEM. 2017</c:v>
                </c:pt>
                <c:pt idx="2">
                  <c:v>2°SEM. 2016</c:v>
                </c:pt>
              </c:strCache>
            </c:strRef>
          </c:cat>
          <c:val>
            <c:numRef>
              <c:f>Foglio1!$C$2:$C$4</c:f>
              <c:numCache>
                <c:formatCode>General</c:formatCode>
                <c:ptCount val="3"/>
                <c:pt idx="0">
                  <c:v>12</c:v>
                </c:pt>
                <c:pt idx="1">
                  <c:v>16.5</c:v>
                </c:pt>
                <c:pt idx="2">
                  <c:v>17.5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Buono (8-9-10)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2°SEM. 2017</c:v>
                </c:pt>
                <c:pt idx="1">
                  <c:v>1°SEM. 2017</c:v>
                </c:pt>
                <c:pt idx="2">
                  <c:v>2°SEM. 2016</c:v>
                </c:pt>
              </c:strCache>
            </c:strRef>
          </c:cat>
          <c:val>
            <c:numRef>
              <c:f>Foglio1!$D$2:$D$4</c:f>
              <c:numCache>
                <c:formatCode>General</c:formatCode>
                <c:ptCount val="3"/>
                <c:pt idx="0">
                  <c:v>84.5</c:v>
                </c:pt>
                <c:pt idx="1">
                  <c:v>74.5</c:v>
                </c:pt>
                <c:pt idx="2">
                  <c:v>76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63728816"/>
        <c:axId val="563729208"/>
      </c:barChart>
      <c:catAx>
        <c:axId val="563728816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>
                    <a:lumMod val="50000"/>
                  </a:schemeClr>
                </a:solidFill>
              </a:defRPr>
            </a:pPr>
            <a:endParaRPr lang="it-IT"/>
          </a:p>
        </c:txPr>
        <c:crossAx val="563729208"/>
        <c:crosses val="autoZero"/>
        <c:auto val="1"/>
        <c:lblAlgn val="ctr"/>
        <c:lblOffset val="100"/>
        <c:noMultiLvlLbl val="0"/>
      </c:catAx>
      <c:valAx>
        <c:axId val="563729208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one"/>
        <c:crossAx val="56372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783867830199156"/>
          <c:y val="0"/>
          <c:w val="0.49877281209117347"/>
          <c:h val="5.405543451857539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3.2067144054701006E-2"/>
                  <c:y val="-4.9792665095318815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3.8076743896420205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0167860136752644E-2"/>
                  <c:y val="-5.5650625694768072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Foglio1!$A$2:$A$5</c:f>
              <c:numCache>
                <c:formatCode>0.0</c:formatCode>
                <c:ptCount val="4"/>
                <c:pt idx="0">
                  <c:v>8.4850000000000012</c:v>
                </c:pt>
                <c:pt idx="1">
                  <c:v>8.7199999999999971</c:v>
                </c:pt>
                <c:pt idx="2">
                  <c:v>8.8199999999999914</c:v>
                </c:pt>
                <c:pt idx="3">
                  <c:v>8.6199999999999921</c:v>
                </c:pt>
              </c:numCache>
            </c:numRef>
          </c:xVal>
          <c:y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A55-4EA2-8C8C-22F1240B2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0814824"/>
        <c:axId val="570815216"/>
      </c:scatterChart>
      <c:valAx>
        <c:axId val="570814824"/>
        <c:scaling>
          <c:orientation val="minMax"/>
          <c:max val="10"/>
          <c:min val="1"/>
        </c:scaling>
        <c:delete val="0"/>
        <c:axPos val="b"/>
        <c:numFmt formatCode="0.0" sourceLinked="1"/>
        <c:majorTickMark val="out"/>
        <c:minorTickMark val="none"/>
        <c:tickLblPos val="none"/>
        <c:crossAx val="570815216"/>
        <c:crosses val="autoZero"/>
        <c:crossBetween val="midCat"/>
      </c:valAx>
      <c:valAx>
        <c:axId val="570815216"/>
        <c:scaling>
          <c:orientation val="minMax"/>
          <c:min val="0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5708148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833E-2"/>
          <c:w val="0.76488719907991287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2°sem.2017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1"/>
              <c:layout>
                <c:manualLayout>
                  <c:x val="-0.1805359186298338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La rapidità con cui ACQUEDOTTO DEL FIORA ha effettuato l’intervento dopo la sua richiesta</c:v>
                </c:pt>
                <c:pt idx="1">
                  <c:v>Il rispetto degli orari degli appuntamenti da parte dei tecnici</c:v>
                </c:pt>
                <c:pt idx="2">
                  <c:v>La cortesia e la disponibilità dei tecnici che hanno svolto l’intervento</c:v>
                </c:pt>
                <c:pt idx="3">
                  <c:v>La comprensione del problema e capacità di risposta-risoluzione dei tecnici intervenuti</c:v>
                </c:pt>
              </c:strCache>
            </c:strRef>
          </c:cat>
          <c:val>
            <c:numRef>
              <c:f>Foglio1!$B$2:$B$5</c:f>
              <c:numCache>
                <c:formatCode>0%</c:formatCode>
                <c:ptCount val="4"/>
                <c:pt idx="0">
                  <c:v>0.92</c:v>
                </c:pt>
                <c:pt idx="1">
                  <c:v>0.98499999999999999</c:v>
                </c:pt>
                <c:pt idx="2">
                  <c:v>0.97</c:v>
                </c:pt>
                <c:pt idx="3">
                  <c:v>0.96499999999999997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1°sem.2017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La rapidità con cui ACQUEDOTTO DEL FIORA ha effettuato l’intervento dopo la sua richiesta</c:v>
                </c:pt>
                <c:pt idx="1">
                  <c:v>Il rispetto degli orari degli appuntamenti da parte dei tecnici</c:v>
                </c:pt>
                <c:pt idx="2">
                  <c:v>La cortesia e la disponibilità dei tecnici che hanno svolto l’intervento</c:v>
                </c:pt>
                <c:pt idx="3">
                  <c:v>La comprensione del problema e capacità di risposta-risoluzione dei tecnici intervenuti</c:v>
                </c:pt>
              </c:strCache>
            </c:strRef>
          </c:cat>
          <c:val>
            <c:numRef>
              <c:f>Foglio1!$C$2:$C$5</c:f>
              <c:numCache>
                <c:formatCode>0.0%</c:formatCode>
                <c:ptCount val="4"/>
                <c:pt idx="0">
                  <c:v>0.84499999999999997</c:v>
                </c:pt>
                <c:pt idx="1">
                  <c:v>0.97</c:v>
                </c:pt>
                <c:pt idx="2">
                  <c:v>0.93500000000000005</c:v>
                </c:pt>
                <c:pt idx="3">
                  <c:v>0.93500000000000005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2°sem. 2016</c:v>
                </c:pt>
              </c:strCache>
            </c:strRef>
          </c:tx>
          <c:spPr>
            <a:solidFill>
              <a:srgbClr val="4F81BD">
                <a:lumMod val="20000"/>
                <a:lumOff val="80000"/>
              </a:srgbClr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La rapidità con cui ACQUEDOTTO DEL FIORA ha effettuato l’intervento dopo la sua richiesta</c:v>
                </c:pt>
                <c:pt idx="1">
                  <c:v>Il rispetto degli orari degli appuntamenti da parte dei tecnici</c:v>
                </c:pt>
                <c:pt idx="2">
                  <c:v>La cortesia e la disponibilità dei tecnici che hanno svolto l’intervento</c:v>
                </c:pt>
                <c:pt idx="3">
                  <c:v>La comprensione del problema e capacità di risposta-risoluzione dei tecnici intervenuti</c:v>
                </c:pt>
              </c:strCache>
            </c:strRef>
          </c:cat>
          <c:val>
            <c:numRef>
              <c:f>Foglio1!$D$2:$D$5</c:f>
              <c:numCache>
                <c:formatCode>0.00%</c:formatCode>
                <c:ptCount val="4"/>
                <c:pt idx="0">
                  <c:v>0.91500000000000004</c:v>
                </c:pt>
                <c:pt idx="1">
                  <c:v>0.95</c:v>
                </c:pt>
                <c:pt idx="2">
                  <c:v>0.95</c:v>
                </c:pt>
                <c:pt idx="3">
                  <c:v>0.91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70816000"/>
        <c:axId val="570994192"/>
      </c:barChart>
      <c:catAx>
        <c:axId val="5708160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570994192"/>
        <c:crosses val="autoZero"/>
        <c:auto val="1"/>
        <c:lblAlgn val="ctr"/>
        <c:lblOffset val="100"/>
        <c:noMultiLvlLbl val="0"/>
      </c:catAx>
      <c:valAx>
        <c:axId val="570994192"/>
        <c:scaling>
          <c:orientation val="minMax"/>
          <c:max val="1"/>
          <c:min val="0.5"/>
        </c:scaling>
        <c:delete val="1"/>
        <c:axPos val="t"/>
        <c:numFmt formatCode="0%" sourceLinked="1"/>
        <c:majorTickMark val="none"/>
        <c:minorTickMark val="none"/>
        <c:tickLblPos val="none"/>
        <c:crossAx val="57081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9435685981520418E-4"/>
          <c:y val="2.1647050802389749E-2"/>
          <c:w val="0.81925070220070173"/>
          <c:h val="6.0305786916559384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775768915767765E-2"/>
          <c:y val="0"/>
          <c:w val="0.94238607639137684"/>
          <c:h val="0.66123248210516294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rgbClr val="007DD2"/>
              </a:solidFill>
            </a:ln>
          </c:spPr>
          <c:marker>
            <c:symbol val="diamond"/>
            <c:size val="10"/>
            <c:spPr>
              <a:solidFill>
                <a:srgbClr val="007DD2"/>
              </a:solidFill>
            </c:spPr>
          </c:marker>
          <c:dPt>
            <c:idx val="0"/>
            <c:bubble3D val="0"/>
            <c:spPr>
              <a:ln w="34925">
                <a:solidFill>
                  <a:srgbClr val="007DD2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Foglio1!$A$2:$A$17</c:f>
              <c:strCache>
                <c:ptCount val="16"/>
                <c:pt idx="0">
                  <c:v>1°sem.2010</c:v>
                </c:pt>
                <c:pt idx="1">
                  <c:v>2°sem.2010</c:v>
                </c:pt>
                <c:pt idx="2">
                  <c:v>1°sem.2011</c:v>
                </c:pt>
                <c:pt idx="3">
                  <c:v>2°sem.2011</c:v>
                </c:pt>
                <c:pt idx="4">
                  <c:v>1°sem.2012</c:v>
                </c:pt>
                <c:pt idx="5">
                  <c:v>2°sem.2012</c:v>
                </c:pt>
                <c:pt idx="6">
                  <c:v>1°sem.2013</c:v>
                </c:pt>
                <c:pt idx="7">
                  <c:v>2°sem.2013</c:v>
                </c:pt>
                <c:pt idx="8">
                  <c:v>1°sem.2014</c:v>
                </c:pt>
                <c:pt idx="9">
                  <c:v>2°sem.2014</c:v>
                </c:pt>
                <c:pt idx="10">
                  <c:v>1°sem.2015</c:v>
                </c:pt>
                <c:pt idx="11">
                  <c:v>2°sem.2015</c:v>
                </c:pt>
                <c:pt idx="12">
                  <c:v>1°sem.2016</c:v>
                </c:pt>
                <c:pt idx="13">
                  <c:v>2°sem.2016</c:v>
                </c:pt>
                <c:pt idx="14">
                  <c:v>1° sem.2017</c:v>
                </c:pt>
                <c:pt idx="15">
                  <c:v>2° sem.2017</c:v>
                </c:pt>
              </c:strCache>
            </c:strRef>
          </c:cat>
          <c:val>
            <c:numRef>
              <c:f>Foglio1!$B$2:$B$17</c:f>
              <c:numCache>
                <c:formatCode>General</c:formatCode>
                <c:ptCount val="16"/>
                <c:pt idx="0">
                  <c:v>7.1</c:v>
                </c:pt>
                <c:pt idx="1">
                  <c:v>7.1</c:v>
                </c:pt>
                <c:pt idx="2">
                  <c:v>7.1</c:v>
                </c:pt>
                <c:pt idx="3">
                  <c:v>7.3</c:v>
                </c:pt>
                <c:pt idx="4">
                  <c:v>7.3</c:v>
                </c:pt>
                <c:pt idx="5">
                  <c:v>7.3</c:v>
                </c:pt>
                <c:pt idx="6">
                  <c:v>7.3</c:v>
                </c:pt>
                <c:pt idx="7">
                  <c:v>7.3</c:v>
                </c:pt>
                <c:pt idx="8">
                  <c:v>7.2</c:v>
                </c:pt>
                <c:pt idx="9">
                  <c:v>7.2</c:v>
                </c:pt>
                <c:pt idx="10">
                  <c:v>7</c:v>
                </c:pt>
                <c:pt idx="11">
                  <c:v>7.2</c:v>
                </c:pt>
                <c:pt idx="12">
                  <c:v>7.3</c:v>
                </c:pt>
                <c:pt idx="13">
                  <c:v>7.1</c:v>
                </c:pt>
                <c:pt idx="14">
                  <c:v>7.2</c:v>
                </c:pt>
                <c:pt idx="15">
                  <c:v>7.1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8746880"/>
        <c:axId val="528747272"/>
      </c:lineChart>
      <c:catAx>
        <c:axId val="528746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528747272"/>
        <c:crosses val="autoZero"/>
        <c:auto val="1"/>
        <c:lblAlgn val="ctr"/>
        <c:lblOffset val="100"/>
        <c:noMultiLvlLbl val="0"/>
      </c:catAx>
      <c:valAx>
        <c:axId val="528747272"/>
        <c:scaling>
          <c:orientation val="minMax"/>
          <c:max val="10"/>
          <c:min val="5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528746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931E-2"/>
          <c:w val="0.76488719907991287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Per nulla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</c:spPr>
          </c:dPt>
          <c:dLbls>
            <c:dLbl>
              <c:idx val="0"/>
              <c:layout>
                <c:manualLayout>
                  <c:x val="5.127657129044963E-3"/>
                  <c:y val="1.816649617653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1276571290450237E-3"/>
                  <c:y val="6.7474039251009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092190430149253E-3"/>
                  <c:y val="7.0069194606817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8-10 Molto Soddisfatto</c:v>
                </c:pt>
                <c:pt idx="1">
                  <c:v>6-7 Mediamente Soddisfatto</c:v>
                </c:pt>
                <c:pt idx="2">
                  <c:v>1-5 Insoddisfatto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0.51500000000000001</c:v>
                </c:pt>
                <c:pt idx="1">
                  <c:v>0.33500000000000002</c:v>
                </c:pt>
                <c:pt idx="2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70995368"/>
        <c:axId val="570995760"/>
      </c:barChart>
      <c:catAx>
        <c:axId val="5709953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570995760"/>
        <c:crosses val="autoZero"/>
        <c:auto val="1"/>
        <c:lblAlgn val="ctr"/>
        <c:lblOffset val="100"/>
        <c:noMultiLvlLbl val="0"/>
      </c:catAx>
      <c:valAx>
        <c:axId val="57099576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crossAx val="570995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775768915767765E-2"/>
          <c:y val="0"/>
          <c:w val="0.94238607639137684"/>
          <c:h val="0.66123248210516294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rgbClr val="007DD2"/>
              </a:solidFill>
            </a:ln>
          </c:spPr>
          <c:marker>
            <c:symbol val="diamond"/>
            <c:size val="10"/>
            <c:spPr>
              <a:solidFill>
                <a:srgbClr val="007DD2"/>
              </a:solidFill>
            </c:spPr>
          </c:marker>
          <c:dPt>
            <c:idx val="0"/>
            <c:bubble3D val="0"/>
            <c:spPr>
              <a:ln w="34925">
                <a:solidFill>
                  <a:srgbClr val="007DD2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Foglio1!$A$2:$A$11</c:f>
              <c:strCache>
                <c:ptCount val="10"/>
                <c:pt idx="0">
                  <c:v>1°sem.2013</c:v>
                </c:pt>
                <c:pt idx="1">
                  <c:v>2°sem.2013</c:v>
                </c:pt>
                <c:pt idx="2">
                  <c:v>1°sem.2014</c:v>
                </c:pt>
                <c:pt idx="3">
                  <c:v>2°sem.2014</c:v>
                </c:pt>
                <c:pt idx="4">
                  <c:v>1°sem.2015</c:v>
                </c:pt>
                <c:pt idx="5">
                  <c:v>2°sem.2015</c:v>
                </c:pt>
                <c:pt idx="6">
                  <c:v>1°sem.2016</c:v>
                </c:pt>
                <c:pt idx="7">
                  <c:v>2°sem.2016</c:v>
                </c:pt>
                <c:pt idx="8">
                  <c:v>1° sem.2017</c:v>
                </c:pt>
                <c:pt idx="9">
                  <c:v>2° sem.2017</c:v>
                </c:pt>
              </c:strCache>
            </c:str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7.5</c:v>
                </c:pt>
                <c:pt idx="1">
                  <c:v>7.4</c:v>
                </c:pt>
                <c:pt idx="2">
                  <c:v>7.6</c:v>
                </c:pt>
                <c:pt idx="3">
                  <c:v>7.5</c:v>
                </c:pt>
                <c:pt idx="4">
                  <c:v>7.8</c:v>
                </c:pt>
                <c:pt idx="5">
                  <c:v>7.9</c:v>
                </c:pt>
                <c:pt idx="6">
                  <c:v>8.1</c:v>
                </c:pt>
                <c:pt idx="7">
                  <c:v>7.8</c:v>
                </c:pt>
                <c:pt idx="8">
                  <c:v>7.2</c:v>
                </c:pt>
                <c:pt idx="9">
                  <c:v>7.3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1046816"/>
        <c:axId val="571047208"/>
      </c:lineChart>
      <c:catAx>
        <c:axId val="571046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571047208"/>
        <c:crosses val="autoZero"/>
        <c:auto val="1"/>
        <c:lblAlgn val="ctr"/>
        <c:lblOffset val="100"/>
        <c:noMultiLvlLbl val="0"/>
      </c:catAx>
      <c:valAx>
        <c:axId val="571047208"/>
        <c:scaling>
          <c:orientation val="minMax"/>
          <c:max val="10"/>
          <c:min val="5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571046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Insufficiente (1-5)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c:spPr>
          <c:invertIfNegative val="0"/>
          <c:dLbls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2°SEM. 2017</c:v>
                </c:pt>
                <c:pt idx="1">
                  <c:v>1°SEM. 2017</c:v>
                </c:pt>
                <c:pt idx="2">
                  <c:v>2°SEM. 2016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15</c:v>
                </c:pt>
                <c:pt idx="1">
                  <c:v>16.3</c:v>
                </c:pt>
                <c:pt idx="2">
                  <c:v>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Sufficiente (6-7)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5993733122623634E-3"/>
                  <c:y val="-2.3914480311980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2°SEM. 2017</c:v>
                </c:pt>
                <c:pt idx="1">
                  <c:v>1°SEM. 2017</c:v>
                </c:pt>
                <c:pt idx="2">
                  <c:v>2°SEM. 2016</c:v>
                </c:pt>
              </c:strCache>
            </c:strRef>
          </c:cat>
          <c:val>
            <c:numRef>
              <c:f>Foglio1!$C$2:$C$4</c:f>
              <c:numCache>
                <c:formatCode>General</c:formatCode>
                <c:ptCount val="3"/>
                <c:pt idx="0">
                  <c:v>33.5</c:v>
                </c:pt>
                <c:pt idx="1">
                  <c:v>21.7</c:v>
                </c:pt>
                <c:pt idx="2">
                  <c:v>21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Buono (8-9-10)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2°SEM. 2017</c:v>
                </c:pt>
                <c:pt idx="1">
                  <c:v>1°SEM. 2017</c:v>
                </c:pt>
                <c:pt idx="2">
                  <c:v>2°SEM. 2016</c:v>
                </c:pt>
              </c:strCache>
            </c:strRef>
          </c:cat>
          <c:val>
            <c:numRef>
              <c:f>Foglio1!$D$2:$D$4</c:f>
              <c:numCache>
                <c:formatCode>General</c:formatCode>
                <c:ptCount val="3"/>
                <c:pt idx="0">
                  <c:v>51.5</c:v>
                </c:pt>
                <c:pt idx="1">
                  <c:v>62</c:v>
                </c:pt>
                <c:pt idx="2">
                  <c:v>70.5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7452064"/>
        <c:axId val="527452456"/>
      </c:barChart>
      <c:catAx>
        <c:axId val="527452064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>
                    <a:lumMod val="50000"/>
                  </a:schemeClr>
                </a:solidFill>
              </a:defRPr>
            </a:pPr>
            <a:endParaRPr lang="it-IT"/>
          </a:p>
        </c:txPr>
        <c:crossAx val="527452456"/>
        <c:crosses val="autoZero"/>
        <c:auto val="1"/>
        <c:lblAlgn val="ctr"/>
        <c:lblOffset val="100"/>
        <c:noMultiLvlLbl val="0"/>
      </c:catAx>
      <c:valAx>
        <c:axId val="527452456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one"/>
        <c:crossAx val="52745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783867830199156"/>
          <c:y val="0"/>
          <c:w val="0.49877281209117347"/>
          <c:h val="5.4055434518575411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2.4050358041025757E-2"/>
                  <c:y val="-1.1715921198898523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2067144054701006E-2"/>
                  <c:y val="-5.8581912278193714E-3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0167860136752714E-2"/>
                  <c:y val="-5.5650625694768072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Foglio1!$A$2:$A$6</c:f>
              <c:numCache>
                <c:formatCode>0.0</c:formatCode>
                <c:ptCount val="5"/>
                <c:pt idx="0">
                  <c:v>7.3649999999999958</c:v>
                </c:pt>
                <c:pt idx="1">
                  <c:v>6.8100000000000005</c:v>
                </c:pt>
                <c:pt idx="2">
                  <c:v>7.4550000000000001</c:v>
                </c:pt>
                <c:pt idx="3">
                  <c:v>7.6700000000000035</c:v>
                </c:pt>
                <c:pt idx="4">
                  <c:v>7.3900000000000015</c:v>
                </c:pt>
              </c:numCache>
            </c:numRef>
          </c:xVal>
          <c:yVal>
            <c:numRef>
              <c:f>Foglio1!$B$2:$B$6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A55-4EA2-8C8C-22F1240B2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7452848"/>
        <c:axId val="527453632"/>
      </c:scatterChart>
      <c:valAx>
        <c:axId val="527452848"/>
        <c:scaling>
          <c:orientation val="minMax"/>
          <c:max val="10"/>
          <c:min val="1"/>
        </c:scaling>
        <c:delete val="0"/>
        <c:axPos val="b"/>
        <c:numFmt formatCode="0.0" sourceLinked="1"/>
        <c:majorTickMark val="out"/>
        <c:minorTickMark val="none"/>
        <c:tickLblPos val="none"/>
        <c:crossAx val="527453632"/>
        <c:crosses val="autoZero"/>
        <c:crossBetween val="midCat"/>
      </c:valAx>
      <c:valAx>
        <c:axId val="527453632"/>
        <c:scaling>
          <c:orientation val="minMax"/>
          <c:min val="0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5274528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833E-2"/>
          <c:w val="0.76488719907991287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2°sem.2017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1"/>
              <c:layout>
                <c:manualLayout>
                  <c:x val="-0.1805359186298338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Foglio1!$A$2:$A$6</c:f>
              <c:strCache>
                <c:ptCount val="5"/>
                <c:pt idx="0">
                  <c:v>La facilità di seguire le indicazioni dal risponditore automatico</c:v>
                </c:pt>
                <c:pt idx="1">
                  <c:v>I tempi di attesa al telefono per parlare con l’operatore</c:v>
                </c:pt>
                <c:pt idx="2">
                  <c:v>La competenza dell’operatore (comprensione della richiesta e capacità di risposta-risoluzione)</c:v>
                </c:pt>
                <c:pt idx="3">
                  <c:v>La cortesia e disponibilità dell’operatore</c:v>
                </c:pt>
                <c:pt idx="4">
                  <c:v>La chiarezza delle informazioni fornite dall’operatore</c:v>
                </c:pt>
              </c:strCache>
            </c:strRef>
          </c:cat>
          <c:val>
            <c:numRef>
              <c:f>Foglio1!$B$2:$B$6</c:f>
              <c:numCache>
                <c:formatCode>0%</c:formatCode>
                <c:ptCount val="5"/>
                <c:pt idx="0">
                  <c:v>0.88</c:v>
                </c:pt>
                <c:pt idx="1">
                  <c:v>0.76500000000000001</c:v>
                </c:pt>
                <c:pt idx="2">
                  <c:v>0.86</c:v>
                </c:pt>
                <c:pt idx="3">
                  <c:v>0.9</c:v>
                </c:pt>
                <c:pt idx="4">
                  <c:v>0.85499999999999998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1°sem.2017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Foglio1!$A$2:$A$6</c:f>
              <c:strCache>
                <c:ptCount val="5"/>
                <c:pt idx="0">
                  <c:v>La facilità di seguire le indicazioni dal risponditore automatico</c:v>
                </c:pt>
                <c:pt idx="1">
                  <c:v>I tempi di attesa al telefono per parlare con l’operatore</c:v>
                </c:pt>
                <c:pt idx="2">
                  <c:v>La competenza dell’operatore (comprensione della richiesta e capacità di risposta-risoluzione)</c:v>
                </c:pt>
                <c:pt idx="3">
                  <c:v>La cortesia e disponibilità dell’operatore</c:v>
                </c:pt>
                <c:pt idx="4">
                  <c:v>La chiarezza delle informazioni fornite dall’operatore</c:v>
                </c:pt>
              </c:strCache>
            </c:strRef>
          </c:cat>
          <c:val>
            <c:numRef>
              <c:f>Foglio1!$C$2:$C$6</c:f>
              <c:numCache>
                <c:formatCode>0%</c:formatCode>
                <c:ptCount val="5"/>
                <c:pt idx="0">
                  <c:v>0.90640394088669951</c:v>
                </c:pt>
                <c:pt idx="1">
                  <c:v>0.8571428571428571</c:v>
                </c:pt>
                <c:pt idx="2">
                  <c:v>0.87192118226601001</c:v>
                </c:pt>
                <c:pt idx="3">
                  <c:v>0.90147783251231528</c:v>
                </c:pt>
                <c:pt idx="4">
                  <c:v>0.87684729064039413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2°sem. 2016</c:v>
                </c:pt>
              </c:strCache>
            </c:strRef>
          </c:tx>
          <c:spPr>
            <a:solidFill>
              <a:srgbClr val="4F81BD">
                <a:lumMod val="20000"/>
                <a:lumOff val="80000"/>
              </a:srgbClr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Foglio1!$A$2:$A$6</c:f>
              <c:strCache>
                <c:ptCount val="5"/>
                <c:pt idx="0">
                  <c:v>La facilità di seguire le indicazioni dal risponditore automatico</c:v>
                </c:pt>
                <c:pt idx="1">
                  <c:v>I tempi di attesa al telefono per parlare con l’operatore</c:v>
                </c:pt>
                <c:pt idx="2">
                  <c:v>La competenza dell’operatore (comprensione della richiesta e capacità di risposta-risoluzione)</c:v>
                </c:pt>
                <c:pt idx="3">
                  <c:v>La cortesia e disponibilità dell’operatore</c:v>
                </c:pt>
                <c:pt idx="4">
                  <c:v>La chiarezza delle informazioni fornite dall’operatore</c:v>
                </c:pt>
              </c:strCache>
            </c:strRef>
          </c:cat>
          <c:val>
            <c:numRef>
              <c:f>Foglio1!$D$2:$D$6</c:f>
              <c:numCache>
                <c:formatCode>0.0%</c:formatCode>
                <c:ptCount val="5"/>
                <c:pt idx="0">
                  <c:v>0.93500000000000005</c:v>
                </c:pt>
                <c:pt idx="1">
                  <c:v>0.89</c:v>
                </c:pt>
                <c:pt idx="2">
                  <c:v>0.93</c:v>
                </c:pt>
                <c:pt idx="3">
                  <c:v>0.93</c:v>
                </c:pt>
                <c:pt idx="4">
                  <c:v>0.92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72006368"/>
        <c:axId val="572006760"/>
      </c:barChart>
      <c:catAx>
        <c:axId val="5720063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572006760"/>
        <c:crosses val="autoZero"/>
        <c:auto val="1"/>
        <c:lblAlgn val="ctr"/>
        <c:lblOffset val="100"/>
        <c:noMultiLvlLbl val="0"/>
      </c:catAx>
      <c:valAx>
        <c:axId val="572006760"/>
        <c:scaling>
          <c:orientation val="minMax"/>
          <c:max val="1"/>
          <c:min val="0.5"/>
        </c:scaling>
        <c:delete val="1"/>
        <c:axPos val="t"/>
        <c:numFmt formatCode="0%" sourceLinked="1"/>
        <c:majorTickMark val="none"/>
        <c:minorTickMark val="none"/>
        <c:tickLblPos val="none"/>
        <c:crossAx val="572006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6567775371433441E-2"/>
          <c:y val="8.9777606409745497E-4"/>
          <c:w val="0.81925070220070173"/>
          <c:h val="6.0305786916559384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762478721439192E-3"/>
          <c:y val="0"/>
          <c:w val="0.99782372143634357"/>
          <c:h val="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y</c:v>
                </c:pt>
              </c:strCache>
            </c:strRef>
          </c:tx>
          <c:spPr>
            <a:ln w="21285">
              <a:noFill/>
            </a:ln>
          </c:spPr>
          <c:marker>
            <c:symbol val="square"/>
            <c:size val="10"/>
            <c:spPr>
              <a:solidFill>
                <a:srgbClr val="FF0000"/>
              </a:solidFill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c:spPr>
          </c:marker>
          <c:dPt>
            <c:idx val="0"/>
            <c:marker>
              <c:spPr>
                <a:solidFill>
                  <a:srgbClr val="FFC000"/>
                </a:solidFill>
                <a:ln>
                  <a:solidFill>
                    <a:srgbClr val="00B0F0"/>
                  </a:solidFill>
                  <a:prstDash val="solid"/>
                </a:ln>
              </c:spPr>
            </c:marker>
            <c:bubble3D val="0"/>
            <c:spPr>
              <a:ln w="21285">
                <a:solidFill>
                  <a:srgbClr val="00B0F0"/>
                </a:solidFill>
              </a:ln>
            </c:spPr>
          </c:dPt>
          <c:dPt>
            <c:idx val="1"/>
            <c:marker>
              <c:spPr>
                <a:solidFill>
                  <a:srgbClr val="FF0000"/>
                </a:solidFill>
                <a:ln>
                  <a:solidFill>
                    <a:srgbClr val="00B0F0"/>
                  </a:solidFill>
                  <a:prstDash val="solid"/>
                </a:ln>
              </c:spPr>
            </c:marker>
            <c:bubble3D val="0"/>
          </c:dPt>
          <c:dPt>
            <c:idx val="2"/>
            <c:marker>
              <c:spPr>
                <a:solidFill>
                  <a:srgbClr val="00B050"/>
                </a:solidFill>
                <a:ln>
                  <a:solidFill>
                    <a:srgbClr val="00B0F0"/>
                  </a:solidFill>
                  <a:prstDash val="solid"/>
                </a:ln>
              </c:spPr>
            </c:marker>
            <c:bubble3D val="0"/>
          </c:dPt>
          <c:dPt>
            <c:idx val="3"/>
            <c:marker>
              <c:spPr>
                <a:solidFill>
                  <a:srgbClr val="00C459"/>
                </a:solidFill>
                <a:ln>
                  <a:solidFill>
                    <a:srgbClr val="00B0F0"/>
                  </a:solidFill>
                  <a:prstDash val="solid"/>
                </a:ln>
              </c:spPr>
            </c:marker>
            <c:bubble3D val="0"/>
          </c:dPt>
          <c:dPt>
            <c:idx val="4"/>
            <c:marker>
              <c:spPr>
                <a:solidFill>
                  <a:srgbClr val="FFC000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5"/>
            <c:marker>
              <c:spPr>
                <a:solidFill>
                  <a:srgbClr val="00B0F0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6"/>
            <c:marker>
              <c:spPr>
                <a:solidFill>
                  <a:srgbClr val="FF9933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7"/>
            <c:marker>
              <c:spPr>
                <a:solidFill>
                  <a:srgbClr val="00B0F0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8"/>
            <c:marker>
              <c:spPr>
                <a:solidFill>
                  <a:srgbClr val="FF9933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9"/>
            <c:marker>
              <c:spPr>
                <a:solidFill>
                  <a:srgbClr val="00B050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10"/>
            <c:marker>
              <c:spPr>
                <a:solidFill>
                  <a:srgbClr val="00B050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11"/>
            <c:marker>
              <c:spPr>
                <a:solidFill>
                  <a:srgbClr val="00B050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12"/>
            <c:marker>
              <c:spPr>
                <a:solidFill>
                  <a:srgbClr val="00B050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13"/>
            <c:marker>
              <c:spPr>
                <a:solidFill>
                  <a:srgbClr val="00B050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14"/>
            <c:marker>
              <c:spPr>
                <a:solidFill>
                  <a:schemeClr val="accent6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15"/>
            <c:marker>
              <c:spPr>
                <a:solidFill>
                  <a:schemeClr val="accent6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16"/>
            <c:marker>
              <c:spPr>
                <a:solidFill>
                  <a:srgbClr val="FF9933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17"/>
            <c:marker>
              <c:spPr>
                <a:solidFill>
                  <a:schemeClr val="accent6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18"/>
            <c:marker>
              <c:spPr>
                <a:solidFill>
                  <a:schemeClr val="accent6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19"/>
            <c:marker>
              <c:spPr>
                <a:solidFill>
                  <a:srgbClr val="FF9933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20"/>
            <c:marker>
              <c:spPr>
                <a:solidFill>
                  <a:schemeClr val="accent2"/>
                </a:solidFill>
                <a:ln>
                  <a:solidFill>
                    <a:schemeClr val="accent2"/>
                  </a:solidFill>
                  <a:prstDash val="solid"/>
                </a:ln>
              </c:spPr>
            </c:marker>
            <c:bubble3D val="0"/>
          </c:dPt>
          <c:dPt>
            <c:idx val="21"/>
            <c:marker>
              <c:spPr>
                <a:solidFill>
                  <a:schemeClr val="accent2"/>
                </a:solidFill>
                <a:ln>
                  <a:solidFill>
                    <a:schemeClr val="accent2"/>
                  </a:solidFill>
                  <a:prstDash val="solid"/>
                </a:ln>
              </c:spPr>
            </c:marker>
            <c:bubble3D val="0"/>
          </c:dPt>
          <c:dPt>
            <c:idx val="22"/>
            <c:marker>
              <c:spPr>
                <a:solidFill>
                  <a:schemeClr val="accent2"/>
                </a:solidFill>
                <a:ln>
                  <a:solidFill>
                    <a:schemeClr val="accent2"/>
                  </a:solidFill>
                  <a:prstDash val="solid"/>
                </a:ln>
              </c:spPr>
            </c:marker>
            <c:bubble3D val="0"/>
          </c:dPt>
          <c:dPt>
            <c:idx val="23"/>
            <c:marker>
              <c:spPr>
                <a:solidFill>
                  <a:schemeClr val="accent2"/>
                </a:solidFill>
                <a:ln>
                  <a:solidFill>
                    <a:schemeClr val="accent2"/>
                  </a:solidFill>
                  <a:prstDash val="solid"/>
                </a:ln>
              </c:spPr>
            </c:marker>
            <c:bubble3D val="0"/>
          </c:dPt>
          <c:dPt>
            <c:idx val="24"/>
            <c:marker>
              <c:spPr>
                <a:solidFill>
                  <a:schemeClr val="accent2"/>
                </a:solidFill>
                <a:ln>
                  <a:solidFill>
                    <a:schemeClr val="accent2"/>
                  </a:solidFill>
                  <a:prstDash val="solid"/>
                </a:ln>
              </c:spPr>
            </c:marker>
            <c:bubble3D val="0"/>
          </c:dPt>
          <c:dPt>
            <c:idx val="25"/>
            <c:marker>
              <c:spPr>
                <a:solidFill>
                  <a:schemeClr val="accent4"/>
                </a:solidFill>
                <a:ln>
                  <a:solidFill>
                    <a:schemeClr val="accent4"/>
                  </a:solidFill>
                  <a:prstDash val="solid"/>
                </a:ln>
              </c:spPr>
            </c:marker>
            <c:bubble3D val="0"/>
          </c:dPt>
          <c:dPt>
            <c:idx val="26"/>
            <c:marker>
              <c:spPr>
                <a:solidFill>
                  <a:schemeClr val="accent4"/>
                </a:solidFill>
                <a:ln>
                  <a:solidFill>
                    <a:schemeClr val="accent4"/>
                  </a:solidFill>
                  <a:prstDash val="solid"/>
                </a:ln>
              </c:spPr>
            </c:marker>
            <c:bubble3D val="0"/>
          </c:dPt>
          <c:dPt>
            <c:idx val="27"/>
            <c:marker>
              <c:spPr>
                <a:solidFill>
                  <a:schemeClr val="accent4"/>
                </a:solidFill>
                <a:ln>
                  <a:solidFill>
                    <a:schemeClr val="accent4"/>
                  </a:solidFill>
                  <a:prstDash val="solid"/>
                </a:ln>
              </c:spPr>
            </c:marker>
            <c:bubble3D val="0"/>
          </c:dPt>
          <c:dPt>
            <c:idx val="28"/>
            <c:marker>
              <c:spPr>
                <a:solidFill>
                  <a:schemeClr val="accent4"/>
                </a:solidFill>
                <a:ln>
                  <a:solidFill>
                    <a:schemeClr val="accent4"/>
                  </a:solidFill>
                  <a:prstDash val="solid"/>
                </a:ln>
              </c:spPr>
            </c:marker>
            <c:bubble3D val="0"/>
          </c:dPt>
          <c:dPt>
            <c:idx val="29"/>
            <c:marker>
              <c:spPr>
                <a:solidFill>
                  <a:schemeClr val="accent4"/>
                </a:solidFill>
                <a:ln>
                  <a:solidFill>
                    <a:schemeClr val="accent4"/>
                  </a:solidFill>
                  <a:prstDash val="solid"/>
                </a:ln>
              </c:spPr>
            </c:marker>
            <c:bubble3D val="0"/>
          </c:dPt>
          <c:dPt>
            <c:idx val="30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</c:dPt>
          <c:dPt>
            <c:idx val="31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</c:dPt>
          <c:dLbls>
            <c:dLbl>
              <c:idx val="0"/>
              <c:layout>
                <c:manualLayout>
                  <c:x val="-6.25E-2"/>
                  <c:y val="-0.10480372267877007"/>
                </c:manualLayout>
              </c:layout>
              <c:tx>
                <c:strRef>
                  <c:f>Sheet1!$A$2</c:f>
                  <c:strCache>
                    <c:ptCount val="1"/>
                    <c:pt idx="0">
                      <c:v>La facilità di seguire le indicazioni dal risponditore automatico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{085DC4AC-8C7D-44AC-A3AF-586FD0F75218}</c15:txfldGUID>
                      <c15:f>Sheet1!$A$2</c15:f>
                      <c15:dlblFieldTableCache>
                        <c:ptCount val="1"/>
                        <c:pt idx="0">
                          <c:v>La facilità di seguire le indicazioni dal risponditore automatico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>
                <c:manualLayout>
                  <c:x val="-0.18200995156396774"/>
                  <c:y val="0.11660171923369161"/>
                </c:manualLayout>
              </c:layout>
              <c:tx>
                <c:strRef>
                  <c:f>Sheet1!$A$3</c:f>
                  <c:strCache>
                    <c:ptCount val="1"/>
                    <c:pt idx="0">
                      <c:v>I tempi di attesa al telefono per parlare con l’operatore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{6ABB4D5A-C30C-43B6-84E1-FA936AC15F8C}</c15:txfldGUID>
                      <c15:f>Sheet1!$A$3</c15:f>
                      <c15:dlblFieldTableCache>
                        <c:ptCount val="1"/>
                        <c:pt idx="0">
                          <c:v>I tempi di attesa al telefono per parlare con l’operatore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>
                <c:manualLayout>
                  <c:x val="-6.7437414208271623E-3"/>
                  <c:y val="-0.13128289494339335"/>
                </c:manualLayout>
              </c:layout>
              <c:tx>
                <c:strRef>
                  <c:f>Sheet1!$A$4</c:f>
                  <c:strCache>
                    <c:ptCount val="1"/>
                    <c:pt idx="0">
                      <c:v>La competenza dell’operatore (comprensione della richiesta e capacità di risposta-risoluzione)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{FF813CAB-B535-4809-95EE-1F0D54080666}</c15:txfldGUID>
                      <c15:f>Sheet1!$A$4</c15:f>
                      <c15:dlblFieldTableCache>
                        <c:ptCount val="1"/>
                        <c:pt idx="0">
                          <c:v>La competenza dell’operatore (comprensione della richiesta e capacità di risposta-risoluzione)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"/>
              <c:layout>
                <c:manualLayout>
                  <c:x val="5.2144226334203125E-3"/>
                  <c:y val="-2.0225170636141591E-2"/>
                </c:manualLayout>
              </c:layout>
              <c:tx>
                <c:strRef>
                  <c:f>Sheet1!$A$5</c:f>
                  <c:strCache>
                    <c:ptCount val="1"/>
                    <c:pt idx="0">
                      <c:v>La cortesia e disponibilità dell’operatore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{BF0D650C-6FCB-4339-B19D-B805078D52A1}</c15:txfldGUID>
                      <c15:f>Sheet1!$A$5</c15:f>
                      <c15:dlblFieldTableCache>
                        <c:ptCount val="1"/>
                        <c:pt idx="0">
                          <c:v>La cortesia e disponibilità dell’operatore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"/>
              <c:layout>
                <c:manualLayout>
                  <c:x val="-0.16723773586157856"/>
                  <c:y val="9.5944793635444628E-2"/>
                </c:manualLayout>
              </c:layout>
              <c:tx>
                <c:strRef>
                  <c:f>Sheet1!$A$6</c:f>
                  <c:strCache>
                    <c:ptCount val="1"/>
                    <c:pt idx="0">
                      <c:v>La chiarezza delle informazioni fornite dall’operatore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{D047145A-9C8D-4C9F-BF2B-3909739BC2A6}</c15:txfldGUID>
                      <c15:f>Sheet1!$A$6</c15:f>
                      <c15:dlblFieldTableCache>
                        <c:ptCount val="1"/>
                        <c:pt idx="0">
                          <c:v>La chiarezza delle informazioni fornite dall’operatore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"/>
              <c:layout>
                <c:manualLayout>
                  <c:x val="-9.6153846153846818E-3"/>
                  <c:y val="-3.4934497816593885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{23A55871-7F0C-41E6-8D94-E06A55797DBE}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"/>
              <c:layout>
                <c:manualLayout>
                  <c:x val="-0.23184294871794894"/>
                  <c:y val="-2.3627548739813646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{876374C8-7139-4090-AFAE-076E832F9480}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"/>
              <c:layout>
                <c:manualLayout>
                  <c:x val="-0.25473576620230165"/>
                  <c:y val="0.16089078384852548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{1AB9876B-6330-4462-8AF4-77F2041186EA}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"/>
              <c:layout>
                <c:manualLayout>
                  <c:x val="0.11726996264889966"/>
                  <c:y val="6.1135371179039298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{804F91BC-41C6-4079-9574-90EA761CF45B}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"/>
              <c:layout>
                <c:manualLayout>
                  <c:x val="-0.31297307187563278"/>
                  <c:y val="-8.7336473770473266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{A1D1D547-0DC5-46DF-9F36-8708EFFBC6BD}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"/>
              <c:layout>
                <c:manualLayout>
                  <c:x val="-0.35821307793256735"/>
                  <c:y val="2.6200873362445452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{9B3FC563-EFBB-4EBA-BEE5-B6D5E2CBE8E9}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"/>
              <c:layout>
                <c:manualLayout>
                  <c:x val="-0.21265255905511807"/>
                  <c:y val="-0.18631732168850074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{17280523-38DC-4F4C-98B0-42D3AC8527CA}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"/>
              <c:layout>
                <c:manualLayout>
                  <c:x val="-0.13411051383000203"/>
                  <c:y val="6.1135371179039298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{E40420F7-0542-4166-A483-E9BF852AAC69}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"/>
              <c:layout>
                <c:manualLayout>
                  <c:x val="-0.28706743387845846"/>
                  <c:y val="0.1018920560694106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{7184922E-4EF1-4E0F-AD4A-D9F8491D96C5}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"/>
              <c:layout>
                <c:manualLayout>
                  <c:x val="-0.17660269028871367"/>
                  <c:y val="-4.6579559651113475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{3D78D934-72D7-4418-B670-A6811BC566B3}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"/>
              <c:layout>
                <c:manualLayout>
                  <c:x val="-9.3189228750252748E-2"/>
                  <c:y val="-9.3158660844250799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{F0E24005-2961-45EF-94C3-D97B2DEA35F3}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"/>
              <c:layout>
                <c:manualLayout>
                  <c:x val="-4.9172471229557924E-2"/>
                  <c:y val="-4.3668122270742356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{B490F7D7-473A-4C7D-835C-6EF0D3C68786}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"/>
              <c:layout>
                <c:manualLayout>
                  <c:x val="-0.42256990712699388"/>
                  <c:y val="-8.7336244541484712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spPr/>
              <c:txPr>
                <a:bodyPr/>
                <a:lstStyle/>
                <a:p>
                  <a:pPr algn="ctr" rtl="0">
                    <a:defRPr lang="it-IT" sz="1100" b="1" i="0" u="none" strike="noStrike" kern="1200" baseline="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Lucida Sans Unicode"/>
                      <a:cs typeface="Lucida Sans Unicode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{B76218AE-F483-4054-A5FC-1A89EC8EE0E8}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"/>
              <c:layout>
                <c:manualLayout>
                  <c:x val="-0.39189102564102568"/>
                  <c:y val="0.1106256805235595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{E9F48A79-08D9-436E-8F25-3833A38BE87E}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"/>
              <c:layout>
                <c:manualLayout>
                  <c:x val="-0.10286051383000201"/>
                  <c:y val="9.0247223463879242E-2"/>
                </c:manualLayout>
              </c:layout>
              <c:tx>
                <c:rich>
                  <a:bodyPr/>
                  <a:lstStyle/>
                  <a:p>
                    <a:r>
                      <a:rPr lang="it-IT" sz="1100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O</a:t>
                    </a:r>
                    <a:r>
                      <a:rPr lang="it-IT" dirty="0" smtClean="0"/>
                      <a:t>pportunità per lo sviluppo economico e sociale delle  comunità locali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0.22064897536846356"/>
                  <c:y val="-5.5312954876274203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{31678DA5-3E0A-4AB2-A320-86E2C3C76842}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"/>
              <c:layout>
                <c:manualLayout>
                  <c:x val="-0.11173871895820719"/>
                  <c:y val="-5.5312954876274203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{F75231F6-A5F1-4930-B944-F5C6D56A69D8}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"/>
              <c:layout>
                <c:manualLayout>
                  <c:x val="-0.22731564203513024"/>
                  <c:y val="-2.911208151382824E-3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{01002D5D-3CF1-412B-BC89-B08C40940CC8}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3"/>
              <c:layout>
                <c:manualLayout>
                  <c:x val="-0.21233179386230733"/>
                  <c:y val="8.7336244541484746E-3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{B1816832-BB66-4394-A884-D9A908A39952}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4"/>
              <c:layout>
                <c:manualLayout>
                  <c:x val="-0.17150641025641122"/>
                  <c:y val="-5.2401746724890827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{E938169A-E3EE-4E5D-BE6C-0DFAC5FF2CCC}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5"/>
              <c:layout>
                <c:manualLayout>
                  <c:x val="-0.15912666565717748"/>
                  <c:y val="-1.4556269985902417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{63C4D86E-652F-4FA5-9B44-6B51B378E6DF}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6"/>
              <c:layout>
                <c:manualLayout>
                  <c:x val="-6.4334872804361024E-2"/>
                  <c:y val="-3.4934497816593885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{CCA7BE00-8A95-467E-84C1-DCC1311178D8}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7"/>
              <c:layout>
                <c:manualLayout>
                  <c:x val="-0.18567307692307597"/>
                  <c:y val="-2.328989444005089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{CAEA742E-0D08-4CD0-AD3E-E9256BD63E89}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8"/>
              <c:layout>
                <c:manualLayout>
                  <c:x val="-2.0809357964870056E-2"/>
                  <c:y val="-1.4556040756914119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{ADACAB7B-C45C-40F3-B2A4-6AE5F7514A1E}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9"/>
              <c:layout>
                <c:manualLayout>
                  <c:x val="-9.1661619220674336E-3"/>
                  <c:y val="5.5312954876274203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{DFEB2377-72E6-49EE-95BD-F0203DA428F7}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0"/>
              <c:layout>
                <c:manualLayout>
                  <c:x val="-0.22867807389460917"/>
                  <c:y val="9.8981077147016067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{76409C5D-9201-4CC1-BFF3-F1097FC450FC}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1"/>
              <c:layout>
                <c:manualLayout>
                  <c:x val="-0.10970358873410119"/>
                  <c:y val="0.16302765647743844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{8E4ABA0A-5D7D-4FC5-8339-070E0741D567}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>
                        <a:lumMod val="50000"/>
                      </a:schemeClr>
                    </a:solidFill>
                    <a:latin typeface="+mn-lt"/>
                  </a:defRPr>
                </a:pPr>
                <a:endParaRPr lang="it-IT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Sheet1!$B$2:$B$6</c:f>
              <c:numCache>
                <c:formatCode>0.00</c:formatCode>
                <c:ptCount val="5"/>
                <c:pt idx="0">
                  <c:v>6.2663185378590089</c:v>
                </c:pt>
                <c:pt idx="1">
                  <c:v>14.360313315926895</c:v>
                </c:pt>
                <c:pt idx="2">
                  <c:v>40.469973890339425</c:v>
                </c:pt>
                <c:pt idx="3">
                  <c:v>20.887728459530031</c:v>
                </c:pt>
                <c:pt idx="4">
                  <c:v>18.015665796344649</c:v>
                </c:pt>
              </c:numCache>
            </c:numRef>
          </c:xVal>
          <c:yVal>
            <c:numRef>
              <c:f>Sheet1!$C$2:$C$6</c:f>
              <c:numCache>
                <c:formatCode>0.0</c:formatCode>
                <c:ptCount val="5"/>
                <c:pt idx="0">
                  <c:v>88</c:v>
                </c:pt>
                <c:pt idx="1">
                  <c:v>76.5</c:v>
                </c:pt>
                <c:pt idx="2">
                  <c:v>86</c:v>
                </c:pt>
                <c:pt idx="3">
                  <c:v>90</c:v>
                </c:pt>
                <c:pt idx="4">
                  <c:v>85.5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2007936"/>
        <c:axId val="572008328"/>
      </c:scatterChart>
      <c:valAx>
        <c:axId val="572007936"/>
        <c:scaling>
          <c:orientation val="minMax"/>
          <c:max val="41"/>
          <c:min val="1"/>
        </c:scaling>
        <c:delete val="0"/>
        <c:axPos val="b"/>
        <c:numFmt formatCode="0.00" sourceLinked="1"/>
        <c:majorTickMark val="none"/>
        <c:minorTickMark val="none"/>
        <c:tickLblPos val="none"/>
        <c:spPr>
          <a:ln w="18920">
            <a:solidFill>
              <a:srgbClr val="003366"/>
            </a:solidFill>
            <a:prstDash val="solid"/>
          </a:ln>
        </c:spPr>
        <c:crossAx val="572008328"/>
        <c:crossesAt val="85.2"/>
        <c:crossBetween val="midCat"/>
        <c:majorUnit val="0.80000000000000104"/>
        <c:minorUnit val="0.05"/>
      </c:valAx>
      <c:valAx>
        <c:axId val="572008328"/>
        <c:scaling>
          <c:orientation val="minMax"/>
          <c:max val="100"/>
          <c:min val="70"/>
        </c:scaling>
        <c:delete val="0"/>
        <c:axPos val="l"/>
        <c:numFmt formatCode="0.0" sourceLinked="1"/>
        <c:majorTickMark val="none"/>
        <c:minorTickMark val="none"/>
        <c:tickLblPos val="none"/>
        <c:spPr>
          <a:ln w="18920">
            <a:solidFill>
              <a:srgbClr val="003366"/>
            </a:solidFill>
            <a:prstDash val="solid"/>
          </a:ln>
        </c:spPr>
        <c:crossAx val="572007936"/>
        <c:crossesAt val="20"/>
        <c:crossBetween val="midCat"/>
        <c:majorUnit val="1"/>
        <c:minorUnit val="1"/>
      </c:valAx>
      <c:spPr>
        <a:noFill/>
        <a:ln w="25400">
          <a:solidFill>
            <a:srgbClr val="00B0F0"/>
          </a:solidFill>
        </a:ln>
      </c:spPr>
    </c:plotArea>
    <c:plotVisOnly val="1"/>
    <c:dispBlanksAs val="gap"/>
    <c:showDLblsOverMax val="0"/>
  </c:chart>
  <c:spPr>
    <a:noFill/>
    <a:ln w="28575" cap="flat" cmpd="sng" algn="ctr">
      <a:solidFill>
        <a:schemeClr val="tx1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1322" b="1" i="0" u="none" strike="noStrike" baseline="0">
          <a:solidFill>
            <a:schemeClr val="tx1"/>
          </a:solidFill>
          <a:latin typeface="Lucida Sans Unicode"/>
          <a:ea typeface="Lucida Sans Unicode"/>
          <a:cs typeface="Lucida Sans Unicode"/>
        </a:defRPr>
      </a:pPr>
      <a:endParaRPr lang="it-IT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931E-2"/>
          <c:w val="0.76488719907991287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Per nulla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</c:spPr>
          </c:dPt>
          <c:dLbls>
            <c:dLbl>
              <c:idx val="0"/>
              <c:layout>
                <c:manualLayout>
                  <c:x val="5.127657129044963E-3"/>
                  <c:y val="1.816649617653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1276571290450237E-3"/>
                  <c:y val="6.7474039251009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092190430149253E-3"/>
                  <c:y val="7.0069194606817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8-10 Molto Soddisfatto</c:v>
                </c:pt>
                <c:pt idx="1">
                  <c:v>6-7 Mediamente Soddisfatto</c:v>
                </c:pt>
                <c:pt idx="2">
                  <c:v>1-5 Insoddisfatto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0.66176470588235292</c:v>
                </c:pt>
                <c:pt idx="1">
                  <c:v>0.26960784313725489</c:v>
                </c:pt>
                <c:pt idx="2">
                  <c:v>6.8627450980392163E-2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72009504"/>
        <c:axId val="563527944"/>
      </c:barChart>
      <c:catAx>
        <c:axId val="5720095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563527944"/>
        <c:crosses val="autoZero"/>
        <c:auto val="1"/>
        <c:lblAlgn val="ctr"/>
        <c:lblOffset val="100"/>
        <c:noMultiLvlLbl val="0"/>
      </c:catAx>
      <c:valAx>
        <c:axId val="56352794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crossAx val="57200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775768915767765E-2"/>
          <c:y val="0"/>
          <c:w val="0.94238607639137684"/>
          <c:h val="0.66123248210516294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rgbClr val="007DD2"/>
              </a:solidFill>
            </a:ln>
          </c:spPr>
          <c:marker>
            <c:symbol val="diamond"/>
            <c:size val="10"/>
            <c:spPr>
              <a:solidFill>
                <a:srgbClr val="007DD2"/>
              </a:solidFill>
            </c:spPr>
          </c:marker>
          <c:dPt>
            <c:idx val="0"/>
            <c:bubble3D val="0"/>
            <c:spPr>
              <a:ln w="34925">
                <a:solidFill>
                  <a:srgbClr val="007DD2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Foglio1!$A$2:$A$11</c:f>
              <c:strCache>
                <c:ptCount val="10"/>
                <c:pt idx="0">
                  <c:v>1°sem.2013</c:v>
                </c:pt>
                <c:pt idx="1">
                  <c:v>2°sem.2013</c:v>
                </c:pt>
                <c:pt idx="2">
                  <c:v>1°sem.2014</c:v>
                </c:pt>
                <c:pt idx="3">
                  <c:v>2°sem.2014</c:v>
                </c:pt>
                <c:pt idx="4">
                  <c:v>1°sem.2015</c:v>
                </c:pt>
                <c:pt idx="5">
                  <c:v>2°sem.2015</c:v>
                </c:pt>
                <c:pt idx="6">
                  <c:v>1°sem.2016</c:v>
                </c:pt>
                <c:pt idx="7">
                  <c:v>2°sem.2016</c:v>
                </c:pt>
                <c:pt idx="8">
                  <c:v>1° sem.2017</c:v>
                </c:pt>
                <c:pt idx="9">
                  <c:v>2° sem.2017</c:v>
                </c:pt>
              </c:strCache>
            </c:str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7.9</c:v>
                </c:pt>
                <c:pt idx="1">
                  <c:v>7.6</c:v>
                </c:pt>
                <c:pt idx="2">
                  <c:v>8</c:v>
                </c:pt>
                <c:pt idx="3">
                  <c:v>7.7</c:v>
                </c:pt>
                <c:pt idx="4">
                  <c:v>7.7</c:v>
                </c:pt>
                <c:pt idx="5">
                  <c:v>8.3000000000000007</c:v>
                </c:pt>
                <c:pt idx="6">
                  <c:v>8</c:v>
                </c:pt>
                <c:pt idx="7">
                  <c:v>8</c:v>
                </c:pt>
                <c:pt idx="8">
                  <c:v>7.9</c:v>
                </c:pt>
                <c:pt idx="9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3528728"/>
        <c:axId val="563529120"/>
      </c:lineChart>
      <c:catAx>
        <c:axId val="563528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563529120"/>
        <c:crosses val="autoZero"/>
        <c:auto val="1"/>
        <c:lblAlgn val="ctr"/>
        <c:lblOffset val="100"/>
        <c:noMultiLvlLbl val="0"/>
      </c:catAx>
      <c:valAx>
        <c:axId val="563529120"/>
        <c:scaling>
          <c:orientation val="minMax"/>
          <c:max val="10"/>
          <c:min val="5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563528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Insufficiente (1-5)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c:spPr>
          <c:invertIfNegative val="0"/>
          <c:dLbls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2°SEM. 2017</c:v>
                </c:pt>
                <c:pt idx="1">
                  <c:v>1°SEM. 2017</c:v>
                </c:pt>
                <c:pt idx="2">
                  <c:v>2°SEM. 2016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6.9</c:v>
                </c:pt>
                <c:pt idx="1">
                  <c:v>7</c:v>
                </c:pt>
                <c:pt idx="2">
                  <c:v>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Sufficiente (6-7)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5993733122623656E-3"/>
                  <c:y val="-2.3914480311980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2°SEM. 2017</c:v>
                </c:pt>
                <c:pt idx="1">
                  <c:v>1°SEM. 2017</c:v>
                </c:pt>
                <c:pt idx="2">
                  <c:v>2°SEM. 2016</c:v>
                </c:pt>
              </c:strCache>
            </c:strRef>
          </c:cat>
          <c:val>
            <c:numRef>
              <c:f>Foglio1!$C$2:$C$4</c:f>
              <c:numCache>
                <c:formatCode>General</c:formatCode>
                <c:ptCount val="3"/>
                <c:pt idx="0">
                  <c:v>27</c:v>
                </c:pt>
                <c:pt idx="1">
                  <c:v>30.3</c:v>
                </c:pt>
                <c:pt idx="2">
                  <c:v>22.3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Buono (8-9-10)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2°SEM. 2017</c:v>
                </c:pt>
                <c:pt idx="1">
                  <c:v>1°SEM. 2017</c:v>
                </c:pt>
                <c:pt idx="2">
                  <c:v>2°SEM. 2016</c:v>
                </c:pt>
              </c:strCache>
            </c:strRef>
          </c:cat>
          <c:val>
            <c:numRef>
              <c:f>Foglio1!$D$2:$D$4</c:f>
              <c:numCache>
                <c:formatCode>General</c:formatCode>
                <c:ptCount val="3"/>
                <c:pt idx="0">
                  <c:v>66.2</c:v>
                </c:pt>
                <c:pt idx="1">
                  <c:v>62.7</c:v>
                </c:pt>
                <c:pt idx="2">
                  <c:v>69.3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63530296"/>
        <c:axId val="563530688"/>
      </c:barChart>
      <c:catAx>
        <c:axId val="563530296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>
                    <a:lumMod val="50000"/>
                  </a:schemeClr>
                </a:solidFill>
              </a:defRPr>
            </a:pPr>
            <a:endParaRPr lang="it-IT"/>
          </a:p>
        </c:txPr>
        <c:crossAx val="563530688"/>
        <c:crosses val="autoZero"/>
        <c:auto val="1"/>
        <c:lblAlgn val="ctr"/>
        <c:lblOffset val="100"/>
        <c:noMultiLvlLbl val="0"/>
      </c:catAx>
      <c:valAx>
        <c:axId val="563530688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one"/>
        <c:crossAx val="563530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783867830199156"/>
          <c:y val="0"/>
          <c:w val="0.49877281209117347"/>
          <c:h val="5.4055434518575432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2.4050358041025767E-2"/>
                  <c:y val="-1.1715921198898523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2067144054701006E-2"/>
                  <c:y val="-5.8581912278193714E-3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0167860136752575E-2"/>
                  <c:y val="-4.9792665095318774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Foglio1!$A$2:$A$7</c:f>
              <c:numCache>
                <c:formatCode>0.0</c:formatCode>
                <c:ptCount val="6"/>
                <c:pt idx="0">
                  <c:v>7.6127450980392197</c:v>
                </c:pt>
                <c:pt idx="1">
                  <c:v>7.946078431372551</c:v>
                </c:pt>
                <c:pt idx="2">
                  <c:v>8.161764705882355</c:v>
                </c:pt>
                <c:pt idx="3">
                  <c:v>8.3872549019607963</c:v>
                </c:pt>
                <c:pt idx="4">
                  <c:v>8.0392156862745168</c:v>
                </c:pt>
                <c:pt idx="5" formatCode="General">
                  <c:v>7.7745098039215677</c:v>
                </c:pt>
              </c:numCache>
            </c:numRef>
          </c:xVal>
          <c:yVal>
            <c:numRef>
              <c:f>Foglio1!$B$2:$B$7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A55-4EA2-8C8C-22F1240B2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3531472"/>
        <c:axId val="571944624"/>
      </c:scatterChart>
      <c:valAx>
        <c:axId val="563531472"/>
        <c:scaling>
          <c:orientation val="minMax"/>
          <c:max val="10"/>
          <c:min val="1"/>
        </c:scaling>
        <c:delete val="0"/>
        <c:axPos val="b"/>
        <c:numFmt formatCode="0.0" sourceLinked="1"/>
        <c:majorTickMark val="out"/>
        <c:minorTickMark val="none"/>
        <c:tickLblPos val="none"/>
        <c:crossAx val="571944624"/>
        <c:crosses val="autoZero"/>
        <c:crossBetween val="midCat"/>
      </c:valAx>
      <c:valAx>
        <c:axId val="571944624"/>
        <c:scaling>
          <c:orientation val="minMax"/>
          <c:min val="0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5635314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184601924759459E-3"/>
          <c:y val="0.15444517464161242"/>
          <c:w val="0.9858800306211728"/>
          <c:h val="0.6129460191805440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Molto soddisfatti (8-9-10)</c:v>
                </c:pt>
              </c:strCache>
            </c:strRef>
          </c:tx>
          <c:spPr>
            <a:solidFill>
              <a:srgbClr val="007DD2"/>
            </a:solidFill>
            <a:ln>
              <a:solidFill>
                <a:srgbClr val="007DD2"/>
              </a:solidFill>
            </a:ln>
          </c:spPr>
          <c:invertIfNegative val="0"/>
          <c:dLbls>
            <c:dLbl>
              <c:idx val="11"/>
              <c:numFmt formatCode="#,##0.0" sourceLinked="0"/>
              <c:spPr>
                <a:solidFill>
                  <a:schemeClr val="bg1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.0" sourceLinked="0"/>
              <c:spPr>
                <a:solidFill>
                  <a:schemeClr val="bg1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.0" sourceLinked="0"/>
              <c:spPr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Foglio1!$A$2:$A$15</c:f>
              <c:strCache>
                <c:ptCount val="14"/>
                <c:pt idx="0">
                  <c:v>1°sem.2011</c:v>
                </c:pt>
                <c:pt idx="1">
                  <c:v>2°sem.2011</c:v>
                </c:pt>
                <c:pt idx="2">
                  <c:v>1°sem.2012</c:v>
                </c:pt>
                <c:pt idx="3">
                  <c:v>2°sem.2012</c:v>
                </c:pt>
                <c:pt idx="4">
                  <c:v>1°sem.2013</c:v>
                </c:pt>
                <c:pt idx="5">
                  <c:v>2°sem.2013</c:v>
                </c:pt>
                <c:pt idx="6">
                  <c:v>1°sem.2014</c:v>
                </c:pt>
                <c:pt idx="7">
                  <c:v>2°sem.2014</c:v>
                </c:pt>
                <c:pt idx="8">
                  <c:v>1°sem.2015</c:v>
                </c:pt>
                <c:pt idx="9">
                  <c:v>2°sem.2015</c:v>
                </c:pt>
                <c:pt idx="10">
                  <c:v>1°sem.2016</c:v>
                </c:pt>
                <c:pt idx="11">
                  <c:v>2°sem.2016</c:v>
                </c:pt>
                <c:pt idx="12">
                  <c:v>1° sem.2017</c:v>
                </c:pt>
                <c:pt idx="13">
                  <c:v>2° sem.2017</c:v>
                </c:pt>
              </c:strCache>
            </c:strRef>
          </c:cat>
          <c:val>
            <c:numRef>
              <c:f>Foglio1!$B$2:$B$15</c:f>
              <c:numCache>
                <c:formatCode>General</c:formatCode>
                <c:ptCount val="14"/>
                <c:pt idx="0">
                  <c:v>46</c:v>
                </c:pt>
                <c:pt idx="1">
                  <c:v>52</c:v>
                </c:pt>
                <c:pt idx="2">
                  <c:v>47</c:v>
                </c:pt>
                <c:pt idx="3">
                  <c:v>48</c:v>
                </c:pt>
                <c:pt idx="4">
                  <c:v>46</c:v>
                </c:pt>
                <c:pt idx="5">
                  <c:v>48</c:v>
                </c:pt>
                <c:pt idx="6">
                  <c:v>47</c:v>
                </c:pt>
                <c:pt idx="7">
                  <c:v>46</c:v>
                </c:pt>
                <c:pt idx="8">
                  <c:v>44.4</c:v>
                </c:pt>
                <c:pt idx="9">
                  <c:v>53.6</c:v>
                </c:pt>
                <c:pt idx="10">
                  <c:v>53.3</c:v>
                </c:pt>
                <c:pt idx="11">
                  <c:v>49.2</c:v>
                </c:pt>
                <c:pt idx="12">
                  <c:v>52.5</c:v>
                </c:pt>
                <c:pt idx="13">
                  <c:v>46.3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67927096"/>
        <c:axId val="567927488"/>
      </c:barChart>
      <c:catAx>
        <c:axId val="567927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sz="1050" b="1">
                <a:solidFill>
                  <a:schemeClr val="bg1">
                    <a:lumMod val="50000"/>
                  </a:schemeClr>
                </a:solidFill>
              </a:defRPr>
            </a:pPr>
            <a:endParaRPr lang="it-IT"/>
          </a:p>
        </c:txPr>
        <c:crossAx val="567927488"/>
        <c:crosses val="autoZero"/>
        <c:auto val="1"/>
        <c:lblAlgn val="ctr"/>
        <c:lblOffset val="100"/>
        <c:tickLblSkip val="1"/>
        <c:noMultiLvlLbl val="0"/>
      </c:catAx>
      <c:valAx>
        <c:axId val="567927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567927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833E-2"/>
          <c:w val="0.76488719907991287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2°sem.2017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</c:spPr>
          <c:invertIfNegative val="0"/>
          <c:dLbls>
            <c:numFmt formatCode="0.0%" sourceLinked="0"/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Foglio1!$A$2:$A$7</c:f>
              <c:strCache>
                <c:ptCount val="6"/>
                <c:pt idx="0">
                  <c:v>I tempi di attesa per parlare con l’operatore di sportello</c:v>
                </c:pt>
                <c:pt idx="1">
                  <c:v>I tempi con cui l’operatore ha gestito la sua richiesta</c:v>
                </c:pt>
                <c:pt idx="2">
                  <c:v>La competenza dell’operatore (comprensione della richiesta e capacità di risposta-risoluzione)</c:v>
                </c:pt>
                <c:pt idx="3">
                  <c:v>La cortesia e la disponibilità dell’operatore</c:v>
                </c:pt>
                <c:pt idx="4">
                  <c:v>La chiarezza delle informazioni fornite dall’operatore</c:v>
                </c:pt>
                <c:pt idx="5">
                  <c:v>L accoglienza/il confort dei locali dedicati al pubblico</c:v>
                </c:pt>
              </c:strCache>
            </c:strRef>
          </c:cat>
          <c:val>
            <c:numRef>
              <c:f>Foglio1!$B$2:$B$7</c:f>
              <c:numCache>
                <c:formatCode>0%</c:formatCode>
                <c:ptCount val="6"/>
                <c:pt idx="0">
                  <c:v>0.86274509803921573</c:v>
                </c:pt>
                <c:pt idx="1">
                  <c:v>0.89705882352941169</c:v>
                </c:pt>
                <c:pt idx="2">
                  <c:v>0.93627450980392157</c:v>
                </c:pt>
                <c:pt idx="3">
                  <c:v>0.96078431372549022</c:v>
                </c:pt>
                <c:pt idx="4">
                  <c:v>0.93627450980392157</c:v>
                </c:pt>
                <c:pt idx="5">
                  <c:v>0.96078431372549022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1°sem.2017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Foglio1!$A$2:$A$7</c:f>
              <c:strCache>
                <c:ptCount val="6"/>
                <c:pt idx="0">
                  <c:v>I tempi di attesa per parlare con l’operatore di sportello</c:v>
                </c:pt>
                <c:pt idx="1">
                  <c:v>I tempi con cui l’operatore ha gestito la sua richiesta</c:v>
                </c:pt>
                <c:pt idx="2">
                  <c:v>La competenza dell’operatore (comprensione della richiesta e capacità di risposta-risoluzione)</c:v>
                </c:pt>
                <c:pt idx="3">
                  <c:v>La cortesia e la disponibilità dell’operatore</c:v>
                </c:pt>
                <c:pt idx="4">
                  <c:v>La chiarezza delle informazioni fornite dall’operatore</c:v>
                </c:pt>
                <c:pt idx="5">
                  <c:v>L accoglienza/il confort dei locali dedicati al pubblico</c:v>
                </c:pt>
              </c:strCache>
            </c:strRef>
          </c:cat>
          <c:val>
            <c:numRef>
              <c:f>Foglio1!$C$2:$C$7</c:f>
              <c:numCache>
                <c:formatCode>0%</c:formatCode>
                <c:ptCount val="6"/>
                <c:pt idx="0">
                  <c:v>0.84577114427860711</c:v>
                </c:pt>
                <c:pt idx="1">
                  <c:v>0.89552238805970152</c:v>
                </c:pt>
                <c:pt idx="2">
                  <c:v>0.93532338308457708</c:v>
                </c:pt>
                <c:pt idx="3">
                  <c:v>0.97512437810945274</c:v>
                </c:pt>
                <c:pt idx="4">
                  <c:v>0.95024875621890548</c:v>
                </c:pt>
                <c:pt idx="5">
                  <c:v>0.99004975124378125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2°sem. 2016</c:v>
                </c:pt>
              </c:strCache>
            </c:strRef>
          </c:tx>
          <c:spPr>
            <a:solidFill>
              <a:srgbClr val="4F81BD">
                <a:lumMod val="20000"/>
                <a:lumOff val="80000"/>
              </a:srgbClr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Foglio1!$A$2:$A$7</c:f>
              <c:strCache>
                <c:ptCount val="6"/>
                <c:pt idx="0">
                  <c:v>I tempi di attesa per parlare con l’operatore di sportello</c:v>
                </c:pt>
                <c:pt idx="1">
                  <c:v>I tempi con cui l’operatore ha gestito la sua richiesta</c:v>
                </c:pt>
                <c:pt idx="2">
                  <c:v>La competenza dell’operatore (comprensione della richiesta e capacità di risposta-risoluzione)</c:v>
                </c:pt>
                <c:pt idx="3">
                  <c:v>La cortesia e la disponibilità dell’operatore</c:v>
                </c:pt>
                <c:pt idx="4">
                  <c:v>La chiarezza delle informazioni fornite dall’operatore</c:v>
                </c:pt>
                <c:pt idx="5">
                  <c:v>L accoglienza/il confort dei locali dedicati al pubblico</c:v>
                </c:pt>
              </c:strCache>
            </c:strRef>
          </c:cat>
          <c:val>
            <c:numRef>
              <c:f>Foglio1!$D$2:$D$7</c:f>
              <c:numCache>
                <c:formatCode>0.0%</c:formatCode>
                <c:ptCount val="6"/>
                <c:pt idx="0">
                  <c:v>0.94399999999999995</c:v>
                </c:pt>
                <c:pt idx="1">
                  <c:v>0.94399999999999995</c:v>
                </c:pt>
                <c:pt idx="2">
                  <c:v>0.94399999999999995</c:v>
                </c:pt>
                <c:pt idx="3">
                  <c:v>0.94899999999999995</c:v>
                </c:pt>
                <c:pt idx="4">
                  <c:v>0.93500000000000005</c:v>
                </c:pt>
                <c:pt idx="5">
                  <c:v>0.92600000000000005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71945408"/>
        <c:axId val="571945800"/>
      </c:barChart>
      <c:catAx>
        <c:axId val="5719454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571945800"/>
        <c:crosses val="autoZero"/>
        <c:auto val="1"/>
        <c:lblAlgn val="ctr"/>
        <c:lblOffset val="100"/>
        <c:noMultiLvlLbl val="0"/>
      </c:catAx>
      <c:valAx>
        <c:axId val="571945800"/>
        <c:scaling>
          <c:orientation val="minMax"/>
          <c:max val="1"/>
          <c:min val="0.5"/>
        </c:scaling>
        <c:delete val="1"/>
        <c:axPos val="t"/>
        <c:numFmt formatCode="0%" sourceLinked="1"/>
        <c:majorTickMark val="none"/>
        <c:minorTickMark val="none"/>
        <c:tickLblPos val="none"/>
        <c:crossAx val="57194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6567775371433441E-2"/>
          <c:y val="8.9777606409745497E-4"/>
          <c:w val="0.81925070220070173"/>
          <c:h val="6.0305786916559384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762478721439192E-3"/>
          <c:y val="0"/>
          <c:w val="0.99782372143634357"/>
          <c:h val="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y</c:v>
                </c:pt>
              </c:strCache>
            </c:strRef>
          </c:tx>
          <c:spPr>
            <a:ln w="21285">
              <a:noFill/>
            </a:ln>
          </c:spPr>
          <c:marker>
            <c:symbol val="square"/>
            <c:size val="10"/>
            <c:spPr>
              <a:solidFill>
                <a:srgbClr val="FF0000"/>
              </a:solidFill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c:spPr>
          </c:marker>
          <c:dPt>
            <c:idx val="0"/>
            <c:marker>
              <c:spPr>
                <a:solidFill>
                  <a:srgbClr val="FF0000"/>
                </a:solidFill>
                <a:ln>
                  <a:solidFill>
                    <a:srgbClr val="00B0F0"/>
                  </a:solidFill>
                  <a:prstDash val="solid"/>
                </a:ln>
              </c:spPr>
            </c:marker>
            <c:bubble3D val="0"/>
            <c:spPr>
              <a:ln w="21285">
                <a:solidFill>
                  <a:srgbClr val="00B0F0"/>
                </a:solidFill>
              </a:ln>
            </c:spPr>
          </c:dPt>
          <c:dPt>
            <c:idx val="1"/>
            <c:marker>
              <c:spPr>
                <a:solidFill>
                  <a:srgbClr val="FF0000"/>
                </a:solidFill>
                <a:ln>
                  <a:solidFill>
                    <a:srgbClr val="00B0F0"/>
                  </a:solidFill>
                  <a:prstDash val="solid"/>
                </a:ln>
              </c:spPr>
            </c:marker>
            <c:bubble3D val="0"/>
          </c:dPt>
          <c:dPt>
            <c:idx val="2"/>
            <c:marker>
              <c:spPr>
                <a:solidFill>
                  <a:srgbClr val="00B050"/>
                </a:solidFill>
                <a:ln>
                  <a:solidFill>
                    <a:srgbClr val="00B0F0"/>
                  </a:solidFill>
                  <a:prstDash val="solid"/>
                </a:ln>
              </c:spPr>
            </c:marker>
            <c:bubble3D val="0"/>
          </c:dPt>
          <c:dPt>
            <c:idx val="3"/>
            <c:marker>
              <c:spPr>
                <a:solidFill>
                  <a:srgbClr val="00C459"/>
                </a:solidFill>
                <a:ln>
                  <a:solidFill>
                    <a:srgbClr val="00B0F0"/>
                  </a:solidFill>
                  <a:prstDash val="solid"/>
                </a:ln>
              </c:spPr>
            </c:marker>
            <c:bubble3D val="0"/>
          </c:dPt>
          <c:dPt>
            <c:idx val="4"/>
            <c:marker>
              <c:spPr>
                <a:solidFill>
                  <a:srgbClr val="00B050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5"/>
            <c:marker>
              <c:spPr>
                <a:solidFill>
                  <a:srgbClr val="FFC000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6"/>
            <c:marker>
              <c:spPr>
                <a:solidFill>
                  <a:srgbClr val="FF9933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7"/>
            <c:marker>
              <c:spPr>
                <a:solidFill>
                  <a:srgbClr val="00B0F0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8"/>
            <c:marker>
              <c:spPr>
                <a:solidFill>
                  <a:srgbClr val="FF9933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9"/>
            <c:marker>
              <c:spPr>
                <a:solidFill>
                  <a:srgbClr val="00B050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10"/>
            <c:marker>
              <c:spPr>
                <a:solidFill>
                  <a:srgbClr val="00B050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11"/>
            <c:marker>
              <c:spPr>
                <a:solidFill>
                  <a:srgbClr val="00B050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12"/>
            <c:marker>
              <c:spPr>
                <a:solidFill>
                  <a:srgbClr val="00B050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13"/>
            <c:marker>
              <c:spPr>
                <a:solidFill>
                  <a:srgbClr val="00B050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14"/>
            <c:marker>
              <c:spPr>
                <a:solidFill>
                  <a:schemeClr val="accent6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15"/>
            <c:marker>
              <c:spPr>
                <a:solidFill>
                  <a:schemeClr val="accent6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16"/>
            <c:marker>
              <c:spPr>
                <a:solidFill>
                  <a:srgbClr val="FF9933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17"/>
            <c:marker>
              <c:spPr>
                <a:solidFill>
                  <a:schemeClr val="accent6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18"/>
            <c:marker>
              <c:spPr>
                <a:solidFill>
                  <a:schemeClr val="accent6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19"/>
            <c:marker>
              <c:spPr>
                <a:solidFill>
                  <a:srgbClr val="FF9933"/>
                </a:solidFill>
                <a:ln>
                  <a:noFill/>
                  <a:prstDash val="solid"/>
                </a:ln>
              </c:spPr>
            </c:marker>
            <c:bubble3D val="0"/>
          </c:dPt>
          <c:dPt>
            <c:idx val="20"/>
            <c:marker>
              <c:spPr>
                <a:solidFill>
                  <a:schemeClr val="accent2"/>
                </a:solidFill>
                <a:ln>
                  <a:solidFill>
                    <a:schemeClr val="accent2"/>
                  </a:solidFill>
                  <a:prstDash val="solid"/>
                </a:ln>
              </c:spPr>
            </c:marker>
            <c:bubble3D val="0"/>
          </c:dPt>
          <c:dPt>
            <c:idx val="21"/>
            <c:marker>
              <c:spPr>
                <a:solidFill>
                  <a:schemeClr val="accent2"/>
                </a:solidFill>
                <a:ln>
                  <a:solidFill>
                    <a:schemeClr val="accent2"/>
                  </a:solidFill>
                  <a:prstDash val="solid"/>
                </a:ln>
              </c:spPr>
            </c:marker>
            <c:bubble3D val="0"/>
          </c:dPt>
          <c:dPt>
            <c:idx val="22"/>
            <c:marker>
              <c:spPr>
                <a:solidFill>
                  <a:schemeClr val="accent2"/>
                </a:solidFill>
                <a:ln>
                  <a:solidFill>
                    <a:schemeClr val="accent2"/>
                  </a:solidFill>
                  <a:prstDash val="solid"/>
                </a:ln>
              </c:spPr>
            </c:marker>
            <c:bubble3D val="0"/>
          </c:dPt>
          <c:dPt>
            <c:idx val="23"/>
            <c:marker>
              <c:spPr>
                <a:solidFill>
                  <a:schemeClr val="accent2"/>
                </a:solidFill>
                <a:ln>
                  <a:solidFill>
                    <a:schemeClr val="accent2"/>
                  </a:solidFill>
                  <a:prstDash val="solid"/>
                </a:ln>
              </c:spPr>
            </c:marker>
            <c:bubble3D val="0"/>
          </c:dPt>
          <c:dPt>
            <c:idx val="24"/>
            <c:marker>
              <c:spPr>
                <a:solidFill>
                  <a:schemeClr val="accent2"/>
                </a:solidFill>
                <a:ln>
                  <a:solidFill>
                    <a:schemeClr val="accent2"/>
                  </a:solidFill>
                  <a:prstDash val="solid"/>
                </a:ln>
              </c:spPr>
            </c:marker>
            <c:bubble3D val="0"/>
          </c:dPt>
          <c:dPt>
            <c:idx val="25"/>
            <c:marker>
              <c:spPr>
                <a:solidFill>
                  <a:schemeClr val="accent4"/>
                </a:solidFill>
                <a:ln>
                  <a:solidFill>
                    <a:schemeClr val="accent4"/>
                  </a:solidFill>
                  <a:prstDash val="solid"/>
                </a:ln>
              </c:spPr>
            </c:marker>
            <c:bubble3D val="0"/>
          </c:dPt>
          <c:dPt>
            <c:idx val="26"/>
            <c:marker>
              <c:spPr>
                <a:solidFill>
                  <a:schemeClr val="accent4"/>
                </a:solidFill>
                <a:ln>
                  <a:solidFill>
                    <a:schemeClr val="accent4"/>
                  </a:solidFill>
                  <a:prstDash val="solid"/>
                </a:ln>
              </c:spPr>
            </c:marker>
            <c:bubble3D val="0"/>
          </c:dPt>
          <c:dPt>
            <c:idx val="27"/>
            <c:marker>
              <c:spPr>
                <a:solidFill>
                  <a:schemeClr val="accent4"/>
                </a:solidFill>
                <a:ln>
                  <a:solidFill>
                    <a:schemeClr val="accent4"/>
                  </a:solidFill>
                  <a:prstDash val="solid"/>
                </a:ln>
              </c:spPr>
            </c:marker>
            <c:bubble3D val="0"/>
          </c:dPt>
          <c:dPt>
            <c:idx val="28"/>
            <c:marker>
              <c:spPr>
                <a:solidFill>
                  <a:schemeClr val="accent4"/>
                </a:solidFill>
                <a:ln>
                  <a:solidFill>
                    <a:schemeClr val="accent4"/>
                  </a:solidFill>
                  <a:prstDash val="solid"/>
                </a:ln>
              </c:spPr>
            </c:marker>
            <c:bubble3D val="0"/>
          </c:dPt>
          <c:dPt>
            <c:idx val="29"/>
            <c:marker>
              <c:spPr>
                <a:solidFill>
                  <a:schemeClr val="accent4"/>
                </a:solidFill>
                <a:ln>
                  <a:solidFill>
                    <a:schemeClr val="accent4"/>
                  </a:solidFill>
                  <a:prstDash val="solid"/>
                </a:ln>
              </c:spPr>
            </c:marker>
            <c:bubble3D val="0"/>
          </c:dPt>
          <c:dPt>
            <c:idx val="30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</c:dPt>
          <c:dPt>
            <c:idx val="31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c:spPr>
            </c:marker>
            <c:bubble3D val="0"/>
          </c:dPt>
          <c:dLbls>
            <c:dLbl>
              <c:idx val="0"/>
              <c:layout>
                <c:manualLayout>
                  <c:x val="-0.21351010254634828"/>
                  <c:y val="-1.2759501937120504E-2"/>
                </c:manualLayout>
              </c:layout>
              <c:tx>
                <c:strRef>
                  <c:f>Sheet1!$A$2</c:f>
                  <c:strCache>
                    <c:ptCount val="1"/>
                    <c:pt idx="0">
                      <c:v>I tempi di attesa per parlare con l’operatore di sportello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{F1CEF738-24F3-4347-B96C-BFE56BBBF180}</c15:txfldGUID>
                      <c15:f>Sheet1!$A$2</c15:f>
                      <c15:dlblFieldTableCache>
                        <c:ptCount val="1"/>
                        <c:pt idx="0">
                          <c:v>I tempi di attesa per parlare con l’operatore di sportello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>
                <c:manualLayout>
                  <c:x val="-0.20834904914282934"/>
                  <c:y val="-2.870856540057894E-2"/>
                </c:manualLayout>
              </c:layout>
              <c:tx>
                <c:strRef>
                  <c:f>Sheet1!$A$3</c:f>
                  <c:strCache>
                    <c:ptCount val="1"/>
                    <c:pt idx="0">
                      <c:v>I tempi con cui l’operatore ha gestito la sua richiesta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{D6EE7FF8-1B2E-4A2A-BC1F-72CEC14B9834}</c15:txfldGUID>
                      <c15:f>Sheet1!$A$3</c15:f>
                      <c15:dlblFieldTableCache>
                        <c:ptCount val="1"/>
                        <c:pt idx="0">
                          <c:v>I tempi con cui l’operatore ha gestito la sua richiesta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>
                <c:manualLayout>
                  <c:x val="-1.727932514747052E-2"/>
                  <c:y val="-0.14085233302146849"/>
                </c:manualLayout>
              </c:layout>
              <c:tx>
                <c:strRef>
                  <c:f>Sheet1!$A$4</c:f>
                  <c:strCache>
                    <c:ptCount val="1"/>
                    <c:pt idx="0">
                      <c:v>La competenza dell’operatore (comprensione della richiesta e capacità di risposta-risoluzione)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{3ED36A88-66E8-4D69-9602-82AA3593BA1E}</c15:txfldGUID>
                      <c15:f>Sheet1!$A$4</c15:f>
                      <c15:dlblFieldTableCache>
                        <c:ptCount val="1"/>
                        <c:pt idx="0">
                          <c:v>La competenza dell’operatore (comprensione della richiesta e capacità di risposta-risoluzione)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"/>
              <c:layout>
                <c:manualLayout>
                  <c:x val="-6.6778732831975982E-2"/>
                  <c:y val="-0.11200035163289519"/>
                </c:manualLayout>
              </c:layout>
              <c:tx>
                <c:strRef>
                  <c:f>Sheet1!$A$6</c:f>
                  <c:strCache>
                    <c:ptCount val="1"/>
                    <c:pt idx="0">
                      <c:v>La chiarezza delle informazioni fornite dall’operatore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{58D2F63D-DF56-4EC3-8DD3-0915F8399147}</c15:txfldGUID>
                      <c15:f>Sheet1!$A$6</c15:f>
                      <c15:dlblFieldTableCache>
                        <c:ptCount val="1"/>
                        <c:pt idx="0">
                          <c:v>La chiarezza delle informazioni fornite dall’operatore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"/>
              <c:layout>
                <c:manualLayout>
                  <c:x val="-0.11982774735393713"/>
                  <c:y val="8.9777906151692316E-2"/>
                </c:manualLayout>
              </c:layout>
              <c:tx>
                <c:strRef>
                  <c:f>Sheet1!$A$7</c:f>
                  <c:strCache>
                    <c:ptCount val="1"/>
                    <c:pt idx="0">
                      <c:v>L'accoglienza/il comfort dei locali dedicati al pubblico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{2B6FB22A-E4E1-43E7-BB9D-0F2F9E54CF13}</c15:txfldGUID>
                      <c15:f>Sheet1!$A$7</c15:f>
                      <c15:dlblFieldTableCache>
                        <c:ptCount val="1"/>
                        <c:pt idx="0">
                          <c:v>L'accoglienza/il comfort dei locali dedicati al pubblico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"/>
              <c:layout>
                <c:manualLayout>
                  <c:x val="-1.4883240292054123E-2"/>
                  <c:y val="-7.6402041982456093E-2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La chiarezza delle informazioni fornite dall’operatore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23184294871794894"/>
                  <c:y val="-2.3627548739813646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{F50FD3C8-3AD1-4F0E-9830-9632F1B05EB9}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"/>
              <c:layout>
                <c:manualLayout>
                  <c:x val="-0.25473576620230165"/>
                  <c:y val="0.16089078384852548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{DEDDB24D-F2AF-48A5-A3FE-BF26A4B0F406}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"/>
              <c:layout>
                <c:manualLayout>
                  <c:x val="0.11726996264889966"/>
                  <c:y val="6.1135371179039298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{4487A870-D54D-4217-B88A-DB5618F3391D}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"/>
              <c:layout>
                <c:manualLayout>
                  <c:x val="-0.31297307187563322"/>
                  <c:y val="-8.7336473770473266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{C3CB1431-D35B-4876-8CC2-5375F426CEA9}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"/>
              <c:layout>
                <c:manualLayout>
                  <c:x val="-0.35821307793256757"/>
                  <c:y val="2.6200873362445452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{D087B53F-C8CE-4FD3-B32F-44E092AA7DF0}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"/>
              <c:layout>
                <c:manualLayout>
                  <c:x val="-0.21265255905511807"/>
                  <c:y val="-0.18631732168850074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{37638CBF-15B0-4D22-9161-7CAF4FA4D11C}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"/>
              <c:layout>
                <c:manualLayout>
                  <c:x val="-0.13411051383000203"/>
                  <c:y val="6.1135371179039298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{65B941E4-8BFB-4428-AB82-5A1998B5696D}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"/>
              <c:layout>
                <c:manualLayout>
                  <c:x val="-0.28706743387845868"/>
                  <c:y val="0.1018920560694106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{3FBA5F1B-C48A-48CB-B2CC-97616C981178}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"/>
              <c:layout>
                <c:manualLayout>
                  <c:x val="-0.17660269028871367"/>
                  <c:y val="-4.6579559651113475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{A2DAC536-7221-4F86-A554-2FA1B1B3F962}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"/>
              <c:layout>
                <c:manualLayout>
                  <c:x val="-9.3189228750252748E-2"/>
                  <c:y val="-9.3158660844250882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{068ACF9F-AE15-4160-BB99-E2B895B7C0D6}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"/>
              <c:layout>
                <c:manualLayout>
                  <c:x val="-4.9172471229557924E-2"/>
                  <c:y val="-4.3668122270742356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{AE9D140C-9E21-4999-A167-8545365D549B}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"/>
              <c:layout>
                <c:manualLayout>
                  <c:x val="-0.42256990712699388"/>
                  <c:y val="-8.7336244541484712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spPr/>
              <c:txPr>
                <a:bodyPr/>
                <a:lstStyle/>
                <a:p>
                  <a:pPr algn="ctr" rtl="0">
                    <a:defRPr lang="it-IT" sz="1100" b="1" i="0" u="none" strike="noStrike" kern="1200" baseline="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Lucida Sans Unicode"/>
                      <a:cs typeface="Lucida Sans Unicode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{8087DF07-BC0B-4F75-B8CA-80B226ED1129}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"/>
              <c:layout>
                <c:manualLayout>
                  <c:x val="-0.39189102564102568"/>
                  <c:y val="0.11062568052355964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{C4C18976-DE16-4DCD-872D-CCA8D5850A3E}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"/>
              <c:layout>
                <c:manualLayout>
                  <c:x val="-0.10286051383000201"/>
                  <c:y val="9.0247223463879242E-2"/>
                </c:manualLayout>
              </c:layout>
              <c:tx>
                <c:rich>
                  <a:bodyPr/>
                  <a:lstStyle/>
                  <a:p>
                    <a:r>
                      <a:rPr lang="it-IT" sz="1100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O</a:t>
                    </a:r>
                    <a:r>
                      <a:rPr lang="it-IT" dirty="0" smtClean="0"/>
                      <a:t>pportunità per lo sviluppo economico e sociale delle  comunità locali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0.22064897536846356"/>
                  <c:y val="-5.5312954876274273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{D76CF613-FE59-4863-A793-A676508D21C2}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"/>
              <c:layout>
                <c:manualLayout>
                  <c:x val="-0.11173871895820719"/>
                  <c:y val="-5.5312954876274273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{074BC6C8-5D0E-4E48-8FF0-23D14BFDDBFF}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"/>
              <c:layout>
                <c:manualLayout>
                  <c:x val="-0.22731564203513024"/>
                  <c:y val="-2.911208151382824E-3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{E41340A7-3A83-4F67-9AA3-CAAD0487CA91}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3"/>
              <c:layout>
                <c:manualLayout>
                  <c:x val="-0.21233179386230752"/>
                  <c:y val="8.7336244541484746E-3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{A16F148F-D422-47BC-AB40-CAA16CDB59D9}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4"/>
              <c:layout>
                <c:manualLayout>
                  <c:x val="-0.17150641025641133"/>
                  <c:y val="-5.2401746724890827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{0387F4BC-ADB6-41B6-8806-3117529427B9}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5"/>
              <c:layout>
                <c:manualLayout>
                  <c:x val="-0.15912666565717748"/>
                  <c:y val="-1.4556269985902417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{A50E81D5-EDBC-4E39-AF46-524B3E29D33B}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6"/>
              <c:layout>
                <c:manualLayout>
                  <c:x val="-6.4334872804361024E-2"/>
                  <c:y val="-3.4934497816593885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{3A9B74D6-A432-4149-A9E2-ECC724E6DD0D}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7"/>
              <c:layout>
                <c:manualLayout>
                  <c:x val="-0.18567307692307583"/>
                  <c:y val="-2.328989444005089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{9AF77810-0BD2-48FC-9545-62F36B75361F}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8"/>
              <c:layout>
                <c:manualLayout>
                  <c:x val="-2.0809357964870091E-2"/>
                  <c:y val="-1.4556040756914119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{FC884BD1-8494-4511-ACCB-5AC6D265EDC3}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9"/>
              <c:layout>
                <c:manualLayout>
                  <c:x val="-9.1661619220674336E-3"/>
                  <c:y val="5.5312954876274273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{FCA41290-E8D4-48B7-906A-F2F92CD04637}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0"/>
              <c:layout>
                <c:manualLayout>
                  <c:x val="-0.22867807389460917"/>
                  <c:y val="9.8981077147016067E-2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{0AF0AA89-6A31-4EA3-AE38-8D5179A4D509}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1"/>
              <c:layout>
                <c:manualLayout>
                  <c:x val="-0.10970358873410124"/>
                  <c:y val="0.16302765647743844"/>
                </c:manualLayout>
              </c:layout>
              <c:tx>
                <c:strRef>
                  <c:f>Sheet1!#RIF!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{18D89E9A-8753-431B-8086-051339CE917C}</c15:txfldGUID>
                      <c15:f>Sheet1!#RIF!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>
                        <a:lumMod val="50000"/>
                      </a:schemeClr>
                    </a:solidFill>
                    <a:latin typeface="+mn-lt"/>
                  </a:defRPr>
                </a:pPr>
                <a:endParaRPr lang="it-IT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Sheet1!$B$2:$B$7</c:f>
              <c:numCache>
                <c:formatCode>0.00</c:formatCode>
                <c:ptCount val="6"/>
                <c:pt idx="0">
                  <c:v>15.873015873015875</c:v>
                </c:pt>
                <c:pt idx="1">
                  <c:v>12.471655328798185</c:v>
                </c:pt>
                <c:pt idx="2">
                  <c:v>31.51927437641724</c:v>
                </c:pt>
                <c:pt idx="3">
                  <c:v>16.553287981859409</c:v>
                </c:pt>
                <c:pt idx="4">
                  <c:v>20.408163265306122</c:v>
                </c:pt>
                <c:pt idx="5">
                  <c:v>3.1746031746031753</c:v>
                </c:pt>
              </c:numCache>
            </c:numRef>
          </c:xVal>
          <c:yVal>
            <c:numRef>
              <c:f>Sheet1!$C$2:$C$7</c:f>
              <c:numCache>
                <c:formatCode>0.0</c:formatCode>
                <c:ptCount val="6"/>
                <c:pt idx="0">
                  <c:v>86.274509803921575</c:v>
                </c:pt>
                <c:pt idx="1">
                  <c:v>89.705882352941174</c:v>
                </c:pt>
                <c:pt idx="2">
                  <c:v>93.627450980392155</c:v>
                </c:pt>
                <c:pt idx="3">
                  <c:v>96.078431372549019</c:v>
                </c:pt>
                <c:pt idx="4">
                  <c:v>93.627450980392155</c:v>
                </c:pt>
                <c:pt idx="5">
                  <c:v>96.078431372549019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1946976"/>
        <c:axId val="571947368"/>
      </c:scatterChart>
      <c:valAx>
        <c:axId val="571946976"/>
        <c:scaling>
          <c:orientation val="minMax"/>
          <c:max val="33"/>
          <c:min val="0"/>
        </c:scaling>
        <c:delete val="0"/>
        <c:axPos val="b"/>
        <c:numFmt formatCode="0.00" sourceLinked="1"/>
        <c:majorTickMark val="none"/>
        <c:minorTickMark val="none"/>
        <c:tickLblPos val="none"/>
        <c:spPr>
          <a:ln w="18920">
            <a:solidFill>
              <a:srgbClr val="003366"/>
            </a:solidFill>
            <a:prstDash val="solid"/>
          </a:ln>
        </c:spPr>
        <c:crossAx val="571947368"/>
        <c:crossesAt val="92.6"/>
        <c:crossBetween val="midCat"/>
        <c:majorUnit val="0.80000000000000104"/>
        <c:minorUnit val="0.05"/>
      </c:valAx>
      <c:valAx>
        <c:axId val="571947368"/>
        <c:scaling>
          <c:orientation val="minMax"/>
          <c:max val="104"/>
          <c:min val="83"/>
        </c:scaling>
        <c:delete val="0"/>
        <c:axPos val="l"/>
        <c:numFmt formatCode="0.0" sourceLinked="1"/>
        <c:majorTickMark val="none"/>
        <c:minorTickMark val="none"/>
        <c:tickLblPos val="none"/>
        <c:spPr>
          <a:ln w="18920">
            <a:solidFill>
              <a:srgbClr val="003366"/>
            </a:solidFill>
            <a:prstDash val="solid"/>
          </a:ln>
        </c:spPr>
        <c:crossAx val="571946976"/>
        <c:crossesAt val="16.600000000000001"/>
        <c:crossBetween val="midCat"/>
        <c:majorUnit val="1"/>
        <c:minorUnit val="1"/>
      </c:valAx>
      <c:spPr>
        <a:noFill/>
        <a:ln w="25400">
          <a:solidFill>
            <a:srgbClr val="00B0F0"/>
          </a:solidFill>
        </a:ln>
      </c:spPr>
    </c:plotArea>
    <c:plotVisOnly val="1"/>
    <c:dispBlanksAs val="gap"/>
    <c:showDLblsOverMax val="0"/>
  </c:chart>
  <c:spPr>
    <a:noFill/>
    <a:ln w="28575" cap="flat" cmpd="sng" algn="ctr">
      <a:solidFill>
        <a:schemeClr val="tx1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1322" b="1" i="0" u="none" strike="noStrike" baseline="0">
          <a:solidFill>
            <a:schemeClr val="tx1"/>
          </a:solidFill>
          <a:latin typeface="Lucida Sans Unicode"/>
          <a:ea typeface="Lucida Sans Unicode"/>
          <a:cs typeface="Lucida Sans Unicode"/>
        </a:defRPr>
      </a:pPr>
      <a:endParaRPr lang="it-IT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931E-2"/>
          <c:w val="0.76488719907991287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Per nulla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</c:spPr>
          </c:dPt>
          <c:dLbls>
            <c:dLbl>
              <c:idx val="0"/>
              <c:layout>
                <c:manualLayout>
                  <c:x val="5.127657129044963E-3"/>
                  <c:y val="1.816649617653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1276571290450237E-3"/>
                  <c:y val="6.7474039251009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092190430149253E-3"/>
                  <c:y val="7.0069194606817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8-10 Molto Soddisfatto</c:v>
                </c:pt>
                <c:pt idx="1">
                  <c:v>6-7 Mediamente Soddisfatto</c:v>
                </c:pt>
                <c:pt idx="2">
                  <c:v>1-5 Insoddisfatto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0.75</c:v>
                </c:pt>
                <c:pt idx="1">
                  <c:v>0.20499999999999999</c:v>
                </c:pt>
                <c:pt idx="2">
                  <c:v>4.4999999999999998E-2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63517704"/>
        <c:axId val="563518096"/>
      </c:barChart>
      <c:catAx>
        <c:axId val="5635177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563518096"/>
        <c:crosses val="autoZero"/>
        <c:auto val="1"/>
        <c:lblAlgn val="ctr"/>
        <c:lblOffset val="100"/>
        <c:noMultiLvlLbl val="0"/>
      </c:catAx>
      <c:valAx>
        <c:axId val="56351809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crossAx val="563517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775768915767765E-2"/>
          <c:y val="0"/>
          <c:w val="0.94238607639137684"/>
          <c:h val="0.66123248210516294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rgbClr val="007DD2"/>
              </a:solidFill>
            </a:ln>
          </c:spPr>
          <c:marker>
            <c:symbol val="diamond"/>
            <c:size val="10"/>
            <c:spPr>
              <a:solidFill>
                <a:srgbClr val="007DD2"/>
              </a:solidFill>
            </c:spPr>
          </c:marker>
          <c:dPt>
            <c:idx val="0"/>
            <c:bubble3D val="0"/>
            <c:spPr>
              <a:ln w="34925">
                <a:solidFill>
                  <a:srgbClr val="007DD2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1° sem.2017</c:v>
                </c:pt>
                <c:pt idx="1">
                  <c:v>2° sem.2017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7.9</c:v>
                </c:pt>
                <c:pt idx="1">
                  <c:v>7.9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3518880"/>
        <c:axId val="563519272"/>
      </c:lineChart>
      <c:catAx>
        <c:axId val="563518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563519272"/>
        <c:crosses val="autoZero"/>
        <c:auto val="1"/>
        <c:lblAlgn val="ctr"/>
        <c:lblOffset val="100"/>
        <c:noMultiLvlLbl val="0"/>
      </c:catAx>
      <c:valAx>
        <c:axId val="563519272"/>
        <c:scaling>
          <c:orientation val="minMax"/>
          <c:max val="10"/>
          <c:min val="5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563518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2.4050358041025781E-2"/>
                  <c:y val="-1.1715921198898523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2067144054701006E-2"/>
                  <c:y val="-5.8581912278193714E-3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0167860136752644E-2"/>
                  <c:y val="-4.9792665095318815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Foglio1!$A$2:$A$7</c:f>
              <c:numCache>
                <c:formatCode>0.0</c:formatCode>
                <c:ptCount val="6"/>
                <c:pt idx="0">
                  <c:v>7.7699999999999951</c:v>
                </c:pt>
                <c:pt idx="1">
                  <c:v>7.7749999999999968</c:v>
                </c:pt>
                <c:pt idx="2">
                  <c:v>7.77</c:v>
                </c:pt>
                <c:pt idx="3">
                  <c:v>7.4849999999999959</c:v>
                </c:pt>
                <c:pt idx="4">
                  <c:v>7.9450000000000029</c:v>
                </c:pt>
                <c:pt idx="5" formatCode="General">
                  <c:v>7.7799999999999976</c:v>
                </c:pt>
              </c:numCache>
            </c:numRef>
          </c:xVal>
          <c:yVal>
            <c:numRef>
              <c:f>Foglio1!$B$2:$B$7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A55-4EA2-8C8C-22F1240B2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3520448"/>
        <c:axId val="563520840"/>
      </c:scatterChart>
      <c:valAx>
        <c:axId val="563520448"/>
        <c:scaling>
          <c:orientation val="minMax"/>
          <c:max val="10"/>
          <c:min val="1"/>
        </c:scaling>
        <c:delete val="0"/>
        <c:axPos val="b"/>
        <c:numFmt formatCode="0.0" sourceLinked="1"/>
        <c:majorTickMark val="out"/>
        <c:minorTickMark val="none"/>
        <c:tickLblPos val="none"/>
        <c:crossAx val="563520840"/>
        <c:crosses val="autoZero"/>
        <c:crossBetween val="midCat"/>
      </c:valAx>
      <c:valAx>
        <c:axId val="563520840"/>
        <c:scaling>
          <c:orientation val="minMax"/>
          <c:min val="0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5635204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833E-2"/>
          <c:w val="0.76488719907991287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2 sem.2017</c:v>
                </c:pt>
              </c:strCache>
            </c:strRef>
          </c:tx>
          <c:spPr>
            <a:solidFill>
              <a:srgbClr val="007DD2"/>
            </a:solidFill>
            <a:ln>
              <a:solidFill>
                <a:srgbClr val="002060"/>
              </a:solidFill>
            </a:ln>
          </c:spPr>
          <c:invertIfNegative val="0"/>
          <c:dLbls>
            <c:numFmt formatCode="0.0%" sourceLinked="0"/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Foglio1!$A$2:$A$7</c:f>
              <c:strCache>
                <c:ptCount val="6"/>
                <c:pt idx="0">
                  <c:v>La facilità di accesso ai servizi dello sportello on line</c:v>
                </c:pt>
                <c:pt idx="1">
                  <c:v>La chiarezza delle informazioni presenti nello sportello on line</c:v>
                </c:pt>
                <c:pt idx="2">
                  <c:v>La facilità di navigazione all’interno dello sportello on line</c:v>
                </c:pt>
                <c:pt idx="3">
                  <c:v>La possibilità di pagare le bollette/fatture</c:v>
                </c:pt>
                <c:pt idx="4">
                  <c:v>La possibilità di comunicare l’autolettura</c:v>
                </c:pt>
                <c:pt idx="5">
                  <c:v>La possibilità di gestire il contratto (visualizzazione estratto conto, ecc..)</c:v>
                </c:pt>
              </c:strCache>
            </c:strRef>
          </c:cat>
          <c:val>
            <c:numRef>
              <c:f>Foglio1!$B$2:$B$7</c:f>
              <c:numCache>
                <c:formatCode>0%</c:formatCode>
                <c:ptCount val="6"/>
                <c:pt idx="0">
                  <c:v>0.95499999999999996</c:v>
                </c:pt>
                <c:pt idx="1">
                  <c:v>0.94</c:v>
                </c:pt>
                <c:pt idx="2">
                  <c:v>0.95</c:v>
                </c:pt>
                <c:pt idx="3">
                  <c:v>0.94499999999999995</c:v>
                </c:pt>
                <c:pt idx="4">
                  <c:v>0.94499999999999995</c:v>
                </c:pt>
                <c:pt idx="5">
                  <c:v>0.95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1 sem.2017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Foglio1!$A$2:$A$7</c:f>
              <c:strCache>
                <c:ptCount val="6"/>
                <c:pt idx="0">
                  <c:v>La facilità di accesso ai servizi dello sportello on line</c:v>
                </c:pt>
                <c:pt idx="1">
                  <c:v>La chiarezza delle informazioni presenti nello sportello on line</c:v>
                </c:pt>
                <c:pt idx="2">
                  <c:v>La facilità di navigazione all’interno dello sportello on line</c:v>
                </c:pt>
                <c:pt idx="3">
                  <c:v>La possibilità di pagare le bollette/fatture</c:v>
                </c:pt>
                <c:pt idx="4">
                  <c:v>La possibilità di comunicare l’autolettura</c:v>
                </c:pt>
                <c:pt idx="5">
                  <c:v>La possibilità di gestire il contratto (visualizzazione estratto conto, ecc..)</c:v>
                </c:pt>
              </c:strCache>
            </c:strRef>
          </c:cat>
          <c:val>
            <c:numRef>
              <c:f>Foglio1!$C$2:$C$7</c:f>
              <c:numCache>
                <c:formatCode>0%</c:formatCode>
                <c:ptCount val="6"/>
                <c:pt idx="0">
                  <c:v>0.9623655913978495</c:v>
                </c:pt>
                <c:pt idx="1">
                  <c:v>0.9623655913978495</c:v>
                </c:pt>
                <c:pt idx="2">
                  <c:v>0.9623655913978495</c:v>
                </c:pt>
                <c:pt idx="3">
                  <c:v>0.91397849462365588</c:v>
                </c:pt>
                <c:pt idx="4">
                  <c:v>0.956989247311828</c:v>
                </c:pt>
                <c:pt idx="5">
                  <c:v>0.9623655913978495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72255120"/>
        <c:axId val="572255512"/>
      </c:barChart>
      <c:catAx>
        <c:axId val="5722551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572255512"/>
        <c:crosses val="autoZero"/>
        <c:auto val="1"/>
        <c:lblAlgn val="ctr"/>
        <c:lblOffset val="100"/>
        <c:noMultiLvlLbl val="0"/>
      </c:catAx>
      <c:valAx>
        <c:axId val="572255512"/>
        <c:scaling>
          <c:orientation val="minMax"/>
          <c:max val="1"/>
          <c:min val="0.5"/>
        </c:scaling>
        <c:delete val="1"/>
        <c:axPos val="t"/>
        <c:numFmt formatCode="0%" sourceLinked="1"/>
        <c:majorTickMark val="none"/>
        <c:minorTickMark val="none"/>
        <c:tickLblPos val="none"/>
        <c:crossAx val="57225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931E-2"/>
          <c:w val="0.76488719907991287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Per nulla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</c:spPr>
          </c:dPt>
          <c:dLbls>
            <c:dLbl>
              <c:idx val="0"/>
              <c:layout>
                <c:manualLayout>
                  <c:x val="5.127657129044963E-3"/>
                  <c:y val="1.816649617653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1276571290450237E-3"/>
                  <c:y val="6.7474039251009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092190430149253E-3"/>
                  <c:y val="7.0069194606817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8-10 Molto Soddisfatto</c:v>
                </c:pt>
                <c:pt idx="1">
                  <c:v>6-7 Mediamente Soddisfatto</c:v>
                </c:pt>
                <c:pt idx="2">
                  <c:v>1-5 Insoddisfatto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0.65500000000000003</c:v>
                </c:pt>
                <c:pt idx="1">
                  <c:v>0.29499999999999998</c:v>
                </c:pt>
                <c:pt idx="2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72256688"/>
        <c:axId val="330794112"/>
      </c:barChart>
      <c:catAx>
        <c:axId val="5722566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330794112"/>
        <c:crosses val="autoZero"/>
        <c:auto val="1"/>
        <c:lblAlgn val="ctr"/>
        <c:lblOffset val="100"/>
        <c:noMultiLvlLbl val="0"/>
      </c:catAx>
      <c:valAx>
        <c:axId val="33079411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crossAx val="57225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775768915767765E-2"/>
          <c:y val="0"/>
          <c:w val="0.94238607639137684"/>
          <c:h val="0.66123248210516294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rgbClr val="007DD2"/>
              </a:solidFill>
            </a:ln>
          </c:spPr>
          <c:marker>
            <c:symbol val="diamond"/>
            <c:size val="10"/>
            <c:spPr>
              <a:solidFill>
                <a:srgbClr val="007DD2"/>
              </a:solidFill>
            </c:spPr>
          </c:marker>
          <c:dPt>
            <c:idx val="0"/>
            <c:bubble3D val="0"/>
            <c:spPr>
              <a:ln w="34925">
                <a:solidFill>
                  <a:srgbClr val="007DD2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1° sem.2017</c:v>
                </c:pt>
                <c:pt idx="1">
                  <c:v>2° sem.2017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7.7</c:v>
                </c:pt>
                <c:pt idx="1">
                  <c:v>7.7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0794896"/>
        <c:axId val="330795288"/>
      </c:lineChart>
      <c:catAx>
        <c:axId val="330794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330795288"/>
        <c:crosses val="autoZero"/>
        <c:auto val="1"/>
        <c:lblAlgn val="ctr"/>
        <c:lblOffset val="100"/>
        <c:noMultiLvlLbl val="0"/>
      </c:catAx>
      <c:valAx>
        <c:axId val="330795288"/>
        <c:scaling>
          <c:orientation val="minMax"/>
          <c:max val="10"/>
          <c:min val="5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330794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2.4050358041025788E-2"/>
                  <c:y val="-1.1715921198898523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2067144054701006E-2"/>
                  <c:y val="-5.8581912278193714E-3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0167860136752714E-2"/>
                  <c:y val="-4.9792665095318857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Foglio1!$A$2:$A$5</c:f>
              <c:numCache>
                <c:formatCode>0.0</c:formatCode>
                <c:ptCount val="4"/>
                <c:pt idx="0">
                  <c:v>7.6949999999999958</c:v>
                </c:pt>
                <c:pt idx="1">
                  <c:v>7.5649999999999995</c:v>
                </c:pt>
                <c:pt idx="2">
                  <c:v>7.6500000000000012</c:v>
                </c:pt>
                <c:pt idx="3">
                  <c:v>7.6449999999999978</c:v>
                </c:pt>
              </c:numCache>
            </c:numRef>
          </c:xVal>
          <c:y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A55-4EA2-8C8C-22F1240B2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0107704"/>
        <c:axId val="570108096"/>
      </c:scatterChart>
      <c:valAx>
        <c:axId val="570107704"/>
        <c:scaling>
          <c:orientation val="minMax"/>
          <c:max val="10"/>
          <c:min val="1"/>
        </c:scaling>
        <c:delete val="0"/>
        <c:axPos val="b"/>
        <c:numFmt formatCode="0.0" sourceLinked="1"/>
        <c:majorTickMark val="out"/>
        <c:minorTickMark val="none"/>
        <c:tickLblPos val="none"/>
        <c:crossAx val="570108096"/>
        <c:crosses val="autoZero"/>
        <c:crossBetween val="midCat"/>
      </c:valAx>
      <c:valAx>
        <c:axId val="570108096"/>
        <c:scaling>
          <c:orientation val="minMax"/>
          <c:min val="0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5701077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833E-2"/>
          <c:w val="0.76488719907991287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2 sem.2017</c:v>
                </c:pt>
              </c:strCache>
            </c:strRef>
          </c:tx>
          <c:spPr>
            <a:solidFill>
              <a:srgbClr val="007DD2"/>
            </a:solidFill>
            <a:ln>
              <a:solidFill>
                <a:srgbClr val="002060"/>
              </a:solidFill>
            </a:ln>
          </c:spPr>
          <c:invertIfNegative val="0"/>
          <c:dLbls>
            <c:numFmt formatCode="0.0%" sourceLinked="0"/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La reperibilità dell’indirizzo internet</c:v>
                </c:pt>
                <c:pt idx="1">
                  <c:v>La facilità di navigazione all’interno del sito</c:v>
                </c:pt>
                <c:pt idx="2">
                  <c:v>La ricchezza delle informazioni presenti sul sito</c:v>
                </c:pt>
                <c:pt idx="3">
                  <c:v>La gamma di operazioni che si possono svolgere sul sito</c:v>
                </c:pt>
              </c:strCache>
            </c:strRef>
          </c:cat>
          <c:val>
            <c:numRef>
              <c:f>Foglio1!$B$2:$B$5</c:f>
              <c:numCache>
                <c:formatCode>0%</c:formatCode>
                <c:ptCount val="4"/>
                <c:pt idx="0">
                  <c:v>0.97</c:v>
                </c:pt>
                <c:pt idx="1">
                  <c:v>0.95499999999999996</c:v>
                </c:pt>
                <c:pt idx="2">
                  <c:v>0.95</c:v>
                </c:pt>
                <c:pt idx="3">
                  <c:v>0.96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1 sem.2017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prstClr val="black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La reperibilità dell’indirizzo internet</c:v>
                </c:pt>
                <c:pt idx="1">
                  <c:v>La facilità di navigazione all’interno del sito</c:v>
                </c:pt>
                <c:pt idx="2">
                  <c:v>La ricchezza delle informazioni presenti sul sito</c:v>
                </c:pt>
                <c:pt idx="3">
                  <c:v>La gamma di operazioni che si possono svolgere sul sito</c:v>
                </c:pt>
              </c:strCache>
            </c:strRef>
          </c:cat>
          <c:val>
            <c:numRef>
              <c:f>Foglio1!$C$2:$C$5</c:f>
              <c:numCache>
                <c:formatCode>0%</c:formatCode>
                <c:ptCount val="4"/>
                <c:pt idx="0">
                  <c:v>0.97849462365591389</c:v>
                </c:pt>
                <c:pt idx="1">
                  <c:v>0.967741935483871</c:v>
                </c:pt>
                <c:pt idx="2">
                  <c:v>0.9731182795698925</c:v>
                </c:pt>
                <c:pt idx="3">
                  <c:v>0.9731182795698925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70108880"/>
        <c:axId val="555139760"/>
      </c:barChart>
      <c:catAx>
        <c:axId val="5701088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555139760"/>
        <c:crosses val="autoZero"/>
        <c:auto val="1"/>
        <c:lblAlgn val="ctr"/>
        <c:lblOffset val="100"/>
        <c:noMultiLvlLbl val="0"/>
      </c:catAx>
      <c:valAx>
        <c:axId val="555139760"/>
        <c:scaling>
          <c:orientation val="minMax"/>
          <c:max val="1"/>
          <c:min val="0.5"/>
        </c:scaling>
        <c:delete val="1"/>
        <c:axPos val="t"/>
        <c:numFmt formatCode="0%" sourceLinked="1"/>
        <c:majorTickMark val="none"/>
        <c:minorTickMark val="none"/>
        <c:tickLblPos val="none"/>
        <c:crossAx val="57010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931E-2"/>
          <c:w val="0.76488719907991287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Per nulla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206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70BDFC"/>
              </a:solidFill>
              <a:ln>
                <a:solidFill>
                  <a:srgbClr val="00206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c:spPr>
          </c:dPt>
          <c:dLbls>
            <c:dLbl>
              <c:idx val="0"/>
              <c:layout>
                <c:manualLayout>
                  <c:x val="5.1276571290449621E-3"/>
                  <c:y val="1.816649617653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1276571290450237E-3"/>
                  <c:y val="6.7474039251009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092190430149248E-3"/>
                  <c:y val="7.0069194606817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8-10 Molto Soddisfatto</c:v>
                </c:pt>
                <c:pt idx="1">
                  <c:v>6-7 Mediamente Soddisfatto</c:v>
                </c:pt>
                <c:pt idx="2">
                  <c:v>1-5 Insoddisfatto</c:v>
                </c:pt>
              </c:strCache>
            </c:strRef>
          </c:cat>
          <c:val>
            <c:numRef>
              <c:f>Foglio1!$B$2:$B$4</c:f>
              <c:numCache>
                <c:formatCode>0.0%</c:formatCode>
                <c:ptCount val="3"/>
                <c:pt idx="0">
                  <c:v>0.33100000000000007</c:v>
                </c:pt>
                <c:pt idx="1">
                  <c:v>0.33100000000000007</c:v>
                </c:pt>
                <c:pt idx="2">
                  <c:v>0.33800000000000008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57703600"/>
        <c:axId val="557703992"/>
      </c:barChart>
      <c:catAx>
        <c:axId val="5577036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557703992"/>
        <c:crosses val="autoZero"/>
        <c:auto val="1"/>
        <c:lblAlgn val="ctr"/>
        <c:lblOffset val="100"/>
        <c:noMultiLvlLbl val="0"/>
      </c:catAx>
      <c:valAx>
        <c:axId val="55770399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55770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70400114273039"/>
          <c:y val="6.6898697079634833E-2"/>
          <c:w val="0.49875866967162397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Per nulla</c:v>
                </c:pt>
              </c:strCache>
            </c:strRef>
          </c:tx>
          <c:spPr>
            <a:solidFill>
              <a:srgbClr val="007DD2"/>
            </a:solidFill>
            <a:ln>
              <a:noFill/>
            </a:ln>
          </c:spPr>
          <c:invertIfNegative val="0"/>
          <c:dLbls>
            <c:numFmt formatCode="0.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Foglio1!$A$2:$A$17</c:f>
              <c:strCache>
                <c:ptCount val="16"/>
                <c:pt idx="0">
                  <c:v>La qualità dell’acqua (sapore, odore, ecc.)</c:v>
                </c:pt>
                <c:pt idx="1">
                  <c:v>Ridurre la presenza del calcare/la durezza dell'acqua</c:v>
                </c:pt>
                <c:pt idx="2">
                  <c:v>Riduzione delle tariffe</c:v>
                </c:pt>
                <c:pt idx="3">
                  <c:v>Maggiore chiarezza nella fatturazione/trasparenza della bolletta</c:v>
                </c:pt>
                <c:pt idx="4">
                  <c:v>Maggiore regolarità nella lettura del contatore/allineamento tra consumi e fatturazione</c:v>
                </c:pt>
                <c:pt idx="5">
                  <c:v>Le modalità di fatturazione</c:v>
                </c:pt>
                <c:pt idx="6">
                  <c:v>Maggiore puntualità nella ricezione della bolletta</c:v>
                </c:pt>
                <c:pt idx="7">
                  <c:v>La scelta nelle forme di pagamento</c:v>
                </c:pt>
                <c:pt idx="8">
                  <c:v>Sostituire tubature/rimodernare la rete idrica/presenza di eccessive dispersioni</c:v>
                </c:pt>
                <c:pt idx="9">
                  <c:v>La pressione dell’acqua del rubinetto</c:v>
                </c:pt>
                <c:pt idx="10">
                  <c:v>Le interruzioni</c:v>
                </c:pt>
                <c:pt idx="11">
                  <c:v>Ridurre i tempi di allacciamento/disdetta del contratto</c:v>
                </c:pt>
                <c:pt idx="12">
                  <c:v>La tempestività degli interventi di ripristino dei servizi</c:v>
                </c:pt>
                <c:pt idx="13">
                  <c:v>La tempestività nelle comunicazioni sui servizi</c:v>
                </c:pt>
                <c:pt idx="14">
                  <c:v>Altro</c:v>
                </c:pt>
                <c:pt idx="15">
                  <c:v>Nessun miglioramento</c:v>
                </c:pt>
              </c:strCache>
            </c:strRef>
          </c:cat>
          <c:val>
            <c:numRef>
              <c:f>Foglio1!$B$2:$B$17</c:f>
              <c:numCache>
                <c:formatCode>0%</c:formatCode>
                <c:ptCount val="16"/>
                <c:pt idx="0">
                  <c:v>0.32300000000000012</c:v>
                </c:pt>
                <c:pt idx="1">
                  <c:v>0.10900000000000001</c:v>
                </c:pt>
                <c:pt idx="2">
                  <c:v>0.34400000000000003</c:v>
                </c:pt>
                <c:pt idx="3" formatCode="General">
                  <c:v>7.3999999999999996E-2</c:v>
                </c:pt>
                <c:pt idx="4" formatCode="General">
                  <c:v>7.0000000000000021E-2</c:v>
                </c:pt>
                <c:pt idx="5" formatCode="General">
                  <c:v>8.0000000000000019E-3</c:v>
                </c:pt>
                <c:pt idx="6" formatCode="General">
                  <c:v>2.6000000000000002E-2</c:v>
                </c:pt>
                <c:pt idx="7" formatCode="General">
                  <c:v>7.0000000000000019E-3</c:v>
                </c:pt>
                <c:pt idx="8" formatCode="General">
                  <c:v>0.14900000000000002</c:v>
                </c:pt>
                <c:pt idx="9" formatCode="General">
                  <c:v>7.0999999999999994E-2</c:v>
                </c:pt>
                <c:pt idx="10" formatCode="General">
                  <c:v>8.2000000000000017E-2</c:v>
                </c:pt>
                <c:pt idx="11" formatCode="General">
                  <c:v>5.000000000000001E-3</c:v>
                </c:pt>
                <c:pt idx="12" formatCode="General">
                  <c:v>4.8000000000000001E-2</c:v>
                </c:pt>
                <c:pt idx="13" formatCode="General">
                  <c:v>2.1000000000000005E-2</c:v>
                </c:pt>
                <c:pt idx="14" formatCode="General">
                  <c:v>1.2E-2</c:v>
                </c:pt>
                <c:pt idx="15" formatCode="General">
                  <c:v>0.28900000000000003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55141328"/>
        <c:axId val="555517608"/>
      </c:barChart>
      <c:catAx>
        <c:axId val="5551413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555517608"/>
        <c:crosses val="autoZero"/>
        <c:auto val="1"/>
        <c:lblAlgn val="ctr"/>
        <c:lblOffset val="100"/>
        <c:noMultiLvlLbl val="0"/>
      </c:catAx>
      <c:valAx>
        <c:axId val="55551760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one"/>
        <c:crossAx val="55514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it-IT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833E-2"/>
          <c:w val="0.95227960782135324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Per nulla</c:v>
                </c:pt>
              </c:strCache>
            </c:strRef>
          </c:tx>
          <c:spPr>
            <a:solidFill>
              <a:srgbClr val="007DD2"/>
            </a:solidFill>
            <a:ln>
              <a:noFill/>
            </a:ln>
          </c:spPr>
          <c:invertIfNegative val="0"/>
          <c:dLbls>
            <c:numFmt formatCode="0.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Foglio1!$A$2:$A$8</c:f>
              <c:strCache>
                <c:ptCount val="7"/>
                <c:pt idx="0">
                  <c:v>Per me è più comodo recarmi presso gli sportelli</c:v>
                </c:pt>
                <c:pt idx="1">
                  <c:v>Non mi fido delle risposte telefoniche, preferisco andare di persona</c:v>
                </c:pt>
                <c:pt idx="2">
                  <c:v>Il problema / richiesta era troppo complesso per essere risolto al telefono</c:v>
                </c:pt>
                <c:pt idx="3">
                  <c:v>Per abitudine</c:v>
                </c:pt>
                <c:pt idx="4">
                  <c:v>Avevo telefonato e mi hanno detto di recarmi presso gli sportelli</c:v>
                </c:pt>
                <c:pt idx="5">
                  <c:v>Dovevo presentare della documentazione mancante</c:v>
                </c:pt>
                <c:pt idx="6">
                  <c:v>Non sapevo dell’esistenza di un numero a cui rivolgermi</c:v>
                </c:pt>
              </c:strCache>
            </c:strRef>
          </c:cat>
          <c:val>
            <c:numRef>
              <c:f>Foglio1!$B$2:$B$8</c:f>
              <c:numCache>
                <c:formatCode>0%</c:formatCode>
                <c:ptCount val="7"/>
                <c:pt idx="0">
                  <c:v>0.41666666666666674</c:v>
                </c:pt>
                <c:pt idx="1">
                  <c:v>0.25490196078431371</c:v>
                </c:pt>
                <c:pt idx="2">
                  <c:v>0.22058823529411764</c:v>
                </c:pt>
                <c:pt idx="3" formatCode="General">
                  <c:v>0.19117647058823528</c:v>
                </c:pt>
                <c:pt idx="4" formatCode="General">
                  <c:v>7.3529411764705885E-2</c:v>
                </c:pt>
                <c:pt idx="5" formatCode="General">
                  <c:v>5.3921568627450983E-2</c:v>
                </c:pt>
                <c:pt idx="6" formatCode="General">
                  <c:v>4.9019607843137254E-3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55518392"/>
        <c:axId val="555519176"/>
      </c:barChart>
      <c:catAx>
        <c:axId val="5555183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555519176"/>
        <c:crosses val="autoZero"/>
        <c:auto val="1"/>
        <c:lblAlgn val="ctr"/>
        <c:lblOffset val="100"/>
        <c:noMultiLvlLbl val="0"/>
      </c:catAx>
      <c:valAx>
        <c:axId val="55551917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one"/>
        <c:crossAx val="555518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it-IT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08704490924177"/>
          <c:y val="7.5000000000000011E-2"/>
          <c:w val="0.38986896192820958"/>
          <c:h val="0.78749999999999998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2.5975212155914459E-2"/>
                  <c:y val="1.1418175758249102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800" b="1"/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173569122743512"/>
                  <c:y val="-0.18853932896344849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400" b="1"/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2062804684428304"/>
                  <c:y val="8.561618153538495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8762690670303772"/>
                  <c:y val="-7.495694922786358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0.70499999999999996</c:v>
                </c:pt>
                <c:pt idx="1">
                  <c:v>0.29499999999999998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087044909242"/>
          <c:y val="7.5000000000000011E-2"/>
          <c:w val="0.38986896192820997"/>
          <c:h val="0.78749999999999998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2.5975212155914477E-2"/>
                  <c:y val="1.1418175758249103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800" b="1"/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173569122743514"/>
                  <c:y val="-0.18853932896344849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400" b="1"/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2062804684428308"/>
                  <c:y val="8.561618153538495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8762690670303772"/>
                  <c:y val="-7.495694922786358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0.34042553191489361</c:v>
                </c:pt>
                <c:pt idx="1">
                  <c:v>0.65957446808510634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833E-2"/>
          <c:w val="0.95227960782135324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Per nulla</c:v>
                </c:pt>
              </c:strCache>
            </c:strRef>
          </c:tx>
          <c:spPr>
            <a:solidFill>
              <a:srgbClr val="007DD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0.16080729592136833"/>
                  <c:y val="5.51154038440174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033572027350503E-2"/>
                  <c:y val="4.96042974391735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Acquedotto </c:v>
                </c:pt>
                <c:pt idx="1">
                  <c:v>Direttamente il Comune</c:v>
                </c:pt>
                <c:pt idx="2">
                  <c:v>Altro</c:v>
                </c:pt>
                <c:pt idx="3">
                  <c:v>Non sa</c:v>
                </c:pt>
              </c:strCache>
            </c:strRef>
          </c:cat>
          <c:val>
            <c:numRef>
              <c:f>Foglio1!$B$2:$B$5</c:f>
              <c:numCache>
                <c:formatCode>0%</c:formatCode>
                <c:ptCount val="4"/>
                <c:pt idx="0">
                  <c:v>0.93614457831325293</c:v>
                </c:pt>
                <c:pt idx="1">
                  <c:v>3.6144578313253026E-3</c:v>
                </c:pt>
                <c:pt idx="2">
                  <c:v>2.4096385542168672E-3</c:v>
                </c:pt>
                <c:pt idx="3" formatCode="General">
                  <c:v>5.7831325301204807E-2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65936096"/>
        <c:axId val="565936488"/>
      </c:barChart>
      <c:catAx>
        <c:axId val="5659360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565936488"/>
        <c:crosses val="autoZero"/>
        <c:auto val="1"/>
        <c:lblAlgn val="ctr"/>
        <c:lblOffset val="100"/>
        <c:noMultiLvlLbl val="0"/>
      </c:catAx>
      <c:valAx>
        <c:axId val="56593648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one"/>
        <c:crossAx val="565936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it-IT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833E-2"/>
          <c:w val="0.95227960782135324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Per nulla</c:v>
                </c:pt>
              </c:strCache>
            </c:strRef>
          </c:tx>
          <c:spPr>
            <a:solidFill>
              <a:srgbClr val="007DD2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1.6033572027350503E-2"/>
                  <c:y val="4.96042974391735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Sì, regolarmente</c:v>
                </c:pt>
                <c:pt idx="1">
                  <c:v>Sì, qualche volta</c:v>
                </c:pt>
                <c:pt idx="2">
                  <c:v>No, mai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0.40600000000000008</c:v>
                </c:pt>
                <c:pt idx="1">
                  <c:v>0.17200000000000001</c:v>
                </c:pt>
                <c:pt idx="2">
                  <c:v>0.42200000000000004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65937272"/>
        <c:axId val="565937664"/>
      </c:barChart>
      <c:catAx>
        <c:axId val="56593727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565937664"/>
        <c:crosses val="autoZero"/>
        <c:auto val="1"/>
        <c:lblAlgn val="ctr"/>
        <c:lblOffset val="100"/>
        <c:noMultiLvlLbl val="0"/>
      </c:catAx>
      <c:valAx>
        <c:axId val="56593766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one"/>
        <c:crossAx val="565937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it-IT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833E-2"/>
          <c:w val="0.95227960782135324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Per nulla</c:v>
                </c:pt>
              </c:strCache>
            </c:strRef>
          </c:tx>
          <c:spPr>
            <a:solidFill>
              <a:srgbClr val="007DD2"/>
            </a:solidFill>
            <a:ln>
              <a:noFill/>
            </a:ln>
          </c:spPr>
          <c:invertIfNegative val="0"/>
          <c:dLbls>
            <c:numFmt formatCode="0.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Foglio1!$A$2:$A$9</c:f>
              <c:strCache>
                <c:ptCount val="8"/>
                <c:pt idx="0">
                  <c:v>Non mi piace il suo sapore (sa di cloro)</c:v>
                </c:pt>
                <c:pt idx="1">
                  <c:v>Non mi fido degli aspetti igienici (generale) / contiene virus , batteri</c:v>
                </c:pt>
                <c:pt idx="2">
                  <c:v>Sono abituato a bere l’acqua minerale</c:v>
                </c:pt>
                <c:pt idx="3">
                  <c:v>Non va bene per la mia salute (troppo calcio, presenza di calcare, presenza minerali)</c:v>
                </c:pt>
                <c:pt idx="4">
                  <c:v>Non è limpida, pulita</c:v>
                </c:pt>
                <c:pt idx="5">
                  <c:v>Non è controllata regolarmente, con verifiche approfondite</c:v>
                </c:pt>
                <c:pt idx="6">
                  <c:v>Contiene sostanze tossiche (metalli pesanti: arsenico, amianto o pesticidi)</c:v>
                </c:pt>
                <c:pt idx="7">
                  <c:v>Altro</c:v>
                </c:pt>
              </c:strCache>
            </c:strRef>
          </c:cat>
          <c:val>
            <c:numRef>
              <c:f>Foglio1!$B$2:$B$9</c:f>
              <c:numCache>
                <c:formatCode>0%</c:formatCode>
                <c:ptCount val="8"/>
                <c:pt idx="0">
                  <c:v>0.45971563981042651</c:v>
                </c:pt>
                <c:pt idx="1">
                  <c:v>0.31042654028436029</c:v>
                </c:pt>
                <c:pt idx="2">
                  <c:v>0.3056872037914693</c:v>
                </c:pt>
                <c:pt idx="3" formatCode="General">
                  <c:v>0.26303317535545034</c:v>
                </c:pt>
                <c:pt idx="4" formatCode="General">
                  <c:v>0.11374407582938389</c:v>
                </c:pt>
                <c:pt idx="5" formatCode="General">
                  <c:v>2.132701421800948E-2</c:v>
                </c:pt>
                <c:pt idx="6" formatCode="General">
                  <c:v>7.1090047393364926E-3</c:v>
                </c:pt>
                <c:pt idx="7" formatCode="General">
                  <c:v>9.4786729857819947E-3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65938448"/>
        <c:axId val="570498960"/>
      </c:barChart>
      <c:catAx>
        <c:axId val="5659384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570498960"/>
        <c:crosses val="autoZero"/>
        <c:auto val="1"/>
        <c:lblAlgn val="ctr"/>
        <c:lblOffset val="100"/>
        <c:noMultiLvlLbl val="0"/>
      </c:catAx>
      <c:valAx>
        <c:axId val="57049896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one"/>
        <c:crossAx val="56593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it-IT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No, mai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c:spPr>
          <c:invertIfNegative val="0"/>
          <c:dLbls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Foglio1!$A$2:$A$7</c:f>
              <c:strCache>
                <c:ptCount val="6"/>
                <c:pt idx="0">
                  <c:v>2°SEM. 2017</c:v>
                </c:pt>
                <c:pt idx="1">
                  <c:v>1°SEM. 2017</c:v>
                </c:pt>
                <c:pt idx="2">
                  <c:v>2°SEM. 2016</c:v>
                </c:pt>
                <c:pt idx="3">
                  <c:v>1°SEM. 2016</c:v>
                </c:pt>
                <c:pt idx="4">
                  <c:v>2°SEM. 2015</c:v>
                </c:pt>
                <c:pt idx="5">
                  <c:v>1°SEM. 2015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42.2</c:v>
                </c:pt>
                <c:pt idx="1">
                  <c:v>41.7</c:v>
                </c:pt>
                <c:pt idx="2">
                  <c:v>31.1</c:v>
                </c:pt>
                <c:pt idx="3">
                  <c:v>42.2</c:v>
                </c:pt>
                <c:pt idx="4">
                  <c:v>42.4</c:v>
                </c:pt>
                <c:pt idx="5">
                  <c:v>40.9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Sì, qualche volta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Foglio1!$A$2:$A$7</c:f>
              <c:strCache>
                <c:ptCount val="6"/>
                <c:pt idx="0">
                  <c:v>2°SEM. 2017</c:v>
                </c:pt>
                <c:pt idx="1">
                  <c:v>1°SEM. 2017</c:v>
                </c:pt>
                <c:pt idx="2">
                  <c:v>2°SEM. 2016</c:v>
                </c:pt>
                <c:pt idx="3">
                  <c:v>1°SEM. 2016</c:v>
                </c:pt>
                <c:pt idx="4">
                  <c:v>2°SEM. 2015</c:v>
                </c:pt>
                <c:pt idx="5">
                  <c:v>1°SEM. 2015</c:v>
                </c:pt>
              </c:strCache>
            </c:strRef>
          </c:cat>
          <c:val>
            <c:numRef>
              <c:f>Foglio1!$C$2:$C$7</c:f>
              <c:numCache>
                <c:formatCode>General</c:formatCode>
                <c:ptCount val="6"/>
                <c:pt idx="0">
                  <c:v>17.2</c:v>
                </c:pt>
                <c:pt idx="1">
                  <c:v>18.899999999999999</c:v>
                </c:pt>
                <c:pt idx="2">
                  <c:v>44.1</c:v>
                </c:pt>
                <c:pt idx="3">
                  <c:v>14.2</c:v>
                </c:pt>
                <c:pt idx="4">
                  <c:v>18.100000000000001</c:v>
                </c:pt>
                <c:pt idx="5">
                  <c:v>20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Sì, regolarmente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Foglio1!$A$2:$A$7</c:f>
              <c:strCache>
                <c:ptCount val="6"/>
                <c:pt idx="0">
                  <c:v>2°SEM. 2017</c:v>
                </c:pt>
                <c:pt idx="1">
                  <c:v>1°SEM. 2017</c:v>
                </c:pt>
                <c:pt idx="2">
                  <c:v>2°SEM. 2016</c:v>
                </c:pt>
                <c:pt idx="3">
                  <c:v>1°SEM. 2016</c:v>
                </c:pt>
                <c:pt idx="4">
                  <c:v>2°SEM. 2015</c:v>
                </c:pt>
                <c:pt idx="5">
                  <c:v>1°SEM. 2015</c:v>
                </c:pt>
              </c:strCache>
            </c:strRef>
          </c:cat>
          <c:val>
            <c:numRef>
              <c:f>Foglio1!$D$2:$D$7</c:f>
              <c:numCache>
                <c:formatCode>General</c:formatCode>
                <c:ptCount val="6"/>
                <c:pt idx="0">
                  <c:v>40.6</c:v>
                </c:pt>
                <c:pt idx="1">
                  <c:v>39.4</c:v>
                </c:pt>
                <c:pt idx="2">
                  <c:v>24.8</c:v>
                </c:pt>
                <c:pt idx="3">
                  <c:v>43.6</c:v>
                </c:pt>
                <c:pt idx="4">
                  <c:v>39.5</c:v>
                </c:pt>
                <c:pt idx="5">
                  <c:v>39.1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70500136"/>
        <c:axId val="570500528"/>
      </c:barChart>
      <c:catAx>
        <c:axId val="570500136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>
                    <a:lumMod val="50000"/>
                  </a:schemeClr>
                </a:solidFill>
              </a:defRPr>
            </a:pPr>
            <a:endParaRPr lang="it-IT"/>
          </a:p>
        </c:txPr>
        <c:crossAx val="570500528"/>
        <c:crosses val="autoZero"/>
        <c:auto val="1"/>
        <c:lblAlgn val="ctr"/>
        <c:lblOffset val="100"/>
        <c:noMultiLvlLbl val="0"/>
      </c:catAx>
      <c:valAx>
        <c:axId val="570500528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one"/>
        <c:crossAx val="570500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783867830199156"/>
          <c:y val="0"/>
          <c:w val="0.49877281209117347"/>
          <c:h val="5.4055434518575356E-2"/>
        </c:manualLayout>
      </c:layout>
      <c:overlay val="0"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08704490924133"/>
          <c:y val="7.5000000000000011E-2"/>
          <c:w val="0.38986896192820886"/>
          <c:h val="0.78749999999999998"/>
        </c:manualLayout>
      </c:layout>
      <c:doughnutChart>
        <c:varyColors val="1"/>
        <c:ser>
          <c:idx val="0"/>
          <c:order val="0"/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-5.4971761774319505E-2"/>
                  <c:y val="-0.18611543161870905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800" b="1"/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086849733249432"/>
                  <c:y val="0.18183618486834799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400" b="1"/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6919623316107671"/>
                  <c:y val="-7.31160426619264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2894040884278812"/>
                  <c:y val="-0.1137584712809687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Sì</c:v>
                </c:pt>
                <c:pt idx="1">
                  <c:v>Sì, qualche volta</c:v>
                </c:pt>
                <c:pt idx="2">
                  <c:v>No</c:v>
                </c:pt>
                <c:pt idx="3">
                  <c:v>Non è presente nel mio Comune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0.17700000000000002</c:v>
                </c:pt>
                <c:pt idx="1">
                  <c:v>0.161</c:v>
                </c:pt>
                <c:pt idx="2">
                  <c:v>0.54100000000000004</c:v>
                </c:pt>
                <c:pt idx="3">
                  <c:v>0.12100000000000001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08704490924155"/>
          <c:y val="7.5000000000000011E-2"/>
          <c:w val="0.38986896192820919"/>
          <c:h val="0.78749999999999998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2.5975212155914442E-2"/>
                  <c:y val="1.1418175758249095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800" b="1"/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173569122743509"/>
                  <c:y val="-0.18853932896344849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400" b="1"/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2062804684428299"/>
                  <c:y val="8.561618153538495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8762690670303772"/>
                  <c:y val="-7.495694922786358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0.14000000000000001</c:v>
                </c:pt>
                <c:pt idx="1">
                  <c:v>0.8600000000000001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775768915767765E-2"/>
          <c:y val="0"/>
          <c:w val="0.94238607639137684"/>
          <c:h val="0.66123248210516294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rgbClr val="007DD2"/>
              </a:solidFill>
            </a:ln>
          </c:spPr>
          <c:marker>
            <c:symbol val="diamond"/>
            <c:size val="10"/>
            <c:spPr>
              <a:solidFill>
                <a:srgbClr val="007DD2"/>
              </a:solidFill>
            </c:spPr>
          </c:marker>
          <c:dPt>
            <c:idx val="0"/>
            <c:bubble3D val="0"/>
            <c:spPr>
              <a:ln w="34925">
                <a:solidFill>
                  <a:srgbClr val="007DD2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Foglio1!$A$2:$A$17</c:f>
              <c:strCache>
                <c:ptCount val="16"/>
                <c:pt idx="0">
                  <c:v>1°sem.2010</c:v>
                </c:pt>
                <c:pt idx="1">
                  <c:v>2°sem.2010</c:v>
                </c:pt>
                <c:pt idx="2">
                  <c:v>1°sem.2011</c:v>
                </c:pt>
                <c:pt idx="3">
                  <c:v>2°sem.2011</c:v>
                </c:pt>
                <c:pt idx="4">
                  <c:v>1°sem.2012</c:v>
                </c:pt>
                <c:pt idx="5">
                  <c:v>2°sem.2012</c:v>
                </c:pt>
                <c:pt idx="6">
                  <c:v>1°sem.2013</c:v>
                </c:pt>
                <c:pt idx="7">
                  <c:v>2°sem.2013</c:v>
                </c:pt>
                <c:pt idx="8">
                  <c:v>1°sem.2014</c:v>
                </c:pt>
                <c:pt idx="9">
                  <c:v>2°sem.2014</c:v>
                </c:pt>
                <c:pt idx="10">
                  <c:v>1°sem.2015</c:v>
                </c:pt>
                <c:pt idx="11">
                  <c:v>2°sem.2015</c:v>
                </c:pt>
                <c:pt idx="12">
                  <c:v>1°sem.2016</c:v>
                </c:pt>
                <c:pt idx="13">
                  <c:v>2°sem.2016</c:v>
                </c:pt>
                <c:pt idx="14">
                  <c:v>1° sem.2017</c:v>
                </c:pt>
                <c:pt idx="15">
                  <c:v>2° sem.2017</c:v>
                </c:pt>
              </c:strCache>
            </c:strRef>
          </c:cat>
          <c:val>
            <c:numRef>
              <c:f>Foglio1!$B$2:$B$17</c:f>
              <c:numCache>
                <c:formatCode>General</c:formatCode>
                <c:ptCount val="16"/>
                <c:pt idx="0">
                  <c:v>6.5</c:v>
                </c:pt>
                <c:pt idx="1">
                  <c:v>6.4</c:v>
                </c:pt>
                <c:pt idx="2">
                  <c:v>6.6</c:v>
                </c:pt>
                <c:pt idx="3">
                  <c:v>7.1</c:v>
                </c:pt>
                <c:pt idx="4">
                  <c:v>6.9</c:v>
                </c:pt>
                <c:pt idx="5">
                  <c:v>7</c:v>
                </c:pt>
                <c:pt idx="6">
                  <c:v>6.9</c:v>
                </c:pt>
                <c:pt idx="7">
                  <c:v>7</c:v>
                </c:pt>
                <c:pt idx="8">
                  <c:v>6.8</c:v>
                </c:pt>
                <c:pt idx="9">
                  <c:v>6.9</c:v>
                </c:pt>
                <c:pt idx="10">
                  <c:v>6.7</c:v>
                </c:pt>
                <c:pt idx="11">
                  <c:v>6.6</c:v>
                </c:pt>
                <c:pt idx="12">
                  <c:v>7</c:v>
                </c:pt>
                <c:pt idx="13">
                  <c:v>6.8</c:v>
                </c:pt>
                <c:pt idx="14">
                  <c:v>6.7</c:v>
                </c:pt>
                <c:pt idx="15">
                  <c:v>6.3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4783192"/>
        <c:axId val="554782800"/>
      </c:lineChart>
      <c:catAx>
        <c:axId val="554783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554782800"/>
        <c:crosses val="autoZero"/>
        <c:auto val="1"/>
        <c:lblAlgn val="ctr"/>
        <c:lblOffset val="100"/>
        <c:noMultiLvlLbl val="0"/>
      </c:catAx>
      <c:valAx>
        <c:axId val="554782800"/>
        <c:scaling>
          <c:orientation val="minMax"/>
          <c:max val="10"/>
          <c:min val="5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554783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99475448616556"/>
          <c:y val="0.27856066674852892"/>
          <c:w val="0.49996399357555688"/>
          <c:h val="0.59710105309936323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Colonna2</c:v>
                </c:pt>
              </c:strCache>
            </c:strRef>
          </c:tx>
          <c:dPt>
            <c:idx val="0"/>
            <c:bubble3D val="0"/>
            <c:spPr>
              <a:solidFill>
                <a:srgbClr val="00AF3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8B-4ADD-A522-482E2BDFFC8C}"/>
              </c:ext>
            </c:extLst>
          </c:dPt>
          <c:dPt>
            <c:idx val="1"/>
            <c:bubble3D val="0"/>
            <c:spPr>
              <a:solidFill>
                <a:srgbClr val="7CB95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8B-4ADD-A522-482E2BDFFC8C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F8B-4ADD-A522-482E2BDFFC8C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F8B-4ADD-A522-482E2BDFFC8C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F8B-4ADD-A522-482E2BDFFC8C}"/>
              </c:ext>
            </c:extLst>
          </c:dPt>
          <c:dLbls>
            <c:dLbl>
              <c:idx val="4"/>
              <c:layout>
                <c:manualLayout>
                  <c:x val="5.0161841058059368E-3"/>
                  <c:y val="1.2544801982276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F8B-4ADD-A522-482E2BDFFC8C}"/>
                </c:ex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Del tutto positivo</c:v>
                </c:pt>
                <c:pt idx="1">
                  <c:v>Abbastanza positivo</c:v>
                </c:pt>
                <c:pt idx="2">
                  <c:v>Negativo</c:v>
                </c:pt>
                <c:pt idx="3">
                  <c:v>Non sa</c:v>
                </c:pt>
              </c:strCache>
            </c:strRef>
          </c:cat>
          <c:val>
            <c:numRef>
              <c:f>Foglio1!$B$2:$B$5</c:f>
              <c:numCache>
                <c:formatCode>0.0%</c:formatCode>
                <c:ptCount val="4"/>
                <c:pt idx="0">
                  <c:v>0.23571428571428574</c:v>
                </c:pt>
                <c:pt idx="1">
                  <c:v>0.63571428571428568</c:v>
                </c:pt>
                <c:pt idx="2">
                  <c:v>8.0000000000000016E-2</c:v>
                </c:pt>
                <c:pt idx="3">
                  <c:v>4.2857142857142871E-2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F8B-4ADD-A522-482E2BDFF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solidFill>
          <a:schemeClr val="bg1"/>
        </a:solidFill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5908305407104167E-3"/>
          <c:y val="0.10691063566036517"/>
          <c:w val="0.98757298951039907"/>
          <c:h val="0.139829248991827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745394486684672E-2"/>
          <c:y val="6.6898697079634833E-2"/>
          <c:w val="0.83500287917930871"/>
          <c:h val="0.6898333135398769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Per nulla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0"/>
              <c:layout>
                <c:manualLayout>
                  <c:x val="5.1276571290449621E-3"/>
                  <c:y val="1.816649617653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498584241390612E-3"/>
                  <c:y val="2.6773378456524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0574680891311793E-3"/>
                  <c:y val="-1.5854363760151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Foglio1!$A$2:$A$10</c:f>
              <c:strCache>
                <c:ptCount val="9"/>
                <c:pt idx="0">
                  <c:v>Qualità dell’acqua</c:v>
                </c:pt>
                <c:pt idx="1">
                  <c:v>Tariffe</c:v>
                </c:pt>
                <c:pt idx="2">
                  <c:v>Risparmio idrico</c:v>
                </c:pt>
                <c:pt idx="3">
                  <c:v>Come leggere la bolletta</c:v>
                </c:pt>
                <c:pt idx="4">
                  <c:v>Procedure operative</c:v>
                </c:pt>
                <c:pt idx="5">
                  <c:v>Area riservata utenti</c:v>
                </c:pt>
                <c:pt idx="6">
                  <c:v>Rateizzazioni</c:v>
                </c:pt>
                <c:pt idx="7">
                  <c:v>Deposito cauzionale</c:v>
                </c:pt>
                <c:pt idx="8">
                  <c:v>Altro</c:v>
                </c:pt>
              </c:strCache>
            </c:strRef>
          </c:cat>
          <c:val>
            <c:numRef>
              <c:f>Foglio1!$B$2:$B$10</c:f>
              <c:numCache>
                <c:formatCode>0.0%</c:formatCode>
                <c:ptCount val="9"/>
                <c:pt idx="0">
                  <c:v>0.50800000000000001</c:v>
                </c:pt>
                <c:pt idx="1">
                  <c:v>0.39200000000000007</c:v>
                </c:pt>
                <c:pt idx="2">
                  <c:v>0.30700000000000005</c:v>
                </c:pt>
                <c:pt idx="3">
                  <c:v>0.15900000000000003</c:v>
                </c:pt>
                <c:pt idx="4">
                  <c:v>0.15500000000000003</c:v>
                </c:pt>
                <c:pt idx="5">
                  <c:v>8.4000000000000019E-2</c:v>
                </c:pt>
                <c:pt idx="6">
                  <c:v>4.3000000000000003E-2</c:v>
                </c:pt>
                <c:pt idx="7">
                  <c:v>2.6000000000000002E-2</c:v>
                </c:pt>
                <c:pt idx="8">
                  <c:v>5.400000000000002E-2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70502096"/>
        <c:axId val="558798072"/>
      </c:barChart>
      <c:catAx>
        <c:axId val="57050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>
                <a:solidFill>
                  <a:schemeClr val="tx1"/>
                </a:solidFill>
              </a:defRPr>
            </a:pPr>
            <a:endParaRPr lang="it-IT"/>
          </a:p>
        </c:txPr>
        <c:crossAx val="558798072"/>
        <c:crosses val="autoZero"/>
        <c:auto val="1"/>
        <c:lblAlgn val="ctr"/>
        <c:lblOffset val="100"/>
        <c:noMultiLvlLbl val="0"/>
      </c:catAx>
      <c:valAx>
        <c:axId val="558798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570502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418769895132418E-2"/>
          <c:y val="6.6898697079634833E-2"/>
          <c:w val="0.88714683875704647"/>
          <c:h val="0.6898333135398774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Per nulla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0"/>
              <c:layout>
                <c:manualLayout>
                  <c:x val="5.1276571290449621E-3"/>
                  <c:y val="1.816649617653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498584241390625E-3"/>
                  <c:y val="2.6773378456524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0574680891311793E-3"/>
                  <c:y val="-1.5854363760151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Foglio1!$A$2:$A$9</c:f>
              <c:strCache>
                <c:ptCount val="8"/>
                <c:pt idx="0">
                  <c:v>Volantini recapitati assieme alla bolletta</c:v>
                </c:pt>
                <c:pt idx="1">
                  <c:v>SMS sul proprio cellulare</c:v>
                </c:pt>
                <c:pt idx="2">
                  <c:v>Sito Internet di Acquedotto del Fiora</c:v>
                </c:pt>
                <c:pt idx="3">
                  <c:v>Opuscoli o depliant inviati per posta</c:v>
                </c:pt>
                <c:pt idx="4">
                  <c:v>Stampa locale/ tv o radio locali</c:v>
                </c:pt>
                <c:pt idx="5">
                  <c:v>Manifesti affissi negli spazi pubblici</c:v>
                </c:pt>
                <c:pt idx="6">
                  <c:v>Altro</c:v>
                </c:pt>
                <c:pt idx="7">
                  <c:v>Non sa</c:v>
                </c:pt>
              </c:strCache>
            </c:strRef>
          </c:cat>
          <c:val>
            <c:numRef>
              <c:f>Foglio1!$B$2:$B$9</c:f>
              <c:numCache>
                <c:formatCode>0.0%</c:formatCode>
                <c:ptCount val="8"/>
                <c:pt idx="0">
                  <c:v>0.50700000000000001</c:v>
                </c:pt>
                <c:pt idx="1">
                  <c:v>0.16500000000000001</c:v>
                </c:pt>
                <c:pt idx="2">
                  <c:v>0.15200000000000002</c:v>
                </c:pt>
                <c:pt idx="3">
                  <c:v>0.14000000000000001</c:v>
                </c:pt>
                <c:pt idx="4">
                  <c:v>0.13600000000000001</c:v>
                </c:pt>
                <c:pt idx="5">
                  <c:v>8.9000000000000037E-2</c:v>
                </c:pt>
                <c:pt idx="6">
                  <c:v>4.9000000000000009E-2</c:v>
                </c:pt>
                <c:pt idx="7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58798856"/>
        <c:axId val="558799248"/>
      </c:barChart>
      <c:catAx>
        <c:axId val="558798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0">
                <a:solidFill>
                  <a:schemeClr val="tx1"/>
                </a:solidFill>
              </a:defRPr>
            </a:pPr>
            <a:endParaRPr lang="it-IT"/>
          </a:p>
        </c:txPr>
        <c:crossAx val="558799248"/>
        <c:crosses val="autoZero"/>
        <c:auto val="1"/>
        <c:lblAlgn val="ctr"/>
        <c:lblOffset val="100"/>
        <c:noMultiLvlLbl val="0"/>
      </c:catAx>
      <c:valAx>
        <c:axId val="5587992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558798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82871609302817E-2"/>
          <c:y val="6.6898697079634931E-2"/>
          <c:w val="0.76488719907991287"/>
          <c:h val="0.8662026058407303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Per nulla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206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70BDFC"/>
              </a:solidFill>
              <a:ln>
                <a:solidFill>
                  <a:srgbClr val="00206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c:spPr>
          </c:dPt>
          <c:dLbls>
            <c:dLbl>
              <c:idx val="0"/>
              <c:layout>
                <c:manualLayout>
                  <c:x val="5.1276571290449621E-3"/>
                  <c:y val="1.816649617653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1276571290450237E-3"/>
                  <c:y val="6.7474039251009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092190430149248E-3"/>
                  <c:y val="7.0069194606817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8-10 Molto Soddisfatto</c:v>
                </c:pt>
                <c:pt idx="1">
                  <c:v>6-7 Mediamente Soddisfatto</c:v>
                </c:pt>
                <c:pt idx="2">
                  <c:v>1-5 Insoddisfatto</c:v>
                </c:pt>
              </c:strCache>
            </c:strRef>
          </c:cat>
          <c:val>
            <c:numRef>
              <c:f>Foglio1!$B$2:$B$4</c:f>
              <c:numCache>
                <c:formatCode>0.0%</c:formatCode>
                <c:ptCount val="3"/>
                <c:pt idx="0">
                  <c:v>0.52900000000000003</c:v>
                </c:pt>
                <c:pt idx="1">
                  <c:v>0.37700000000000006</c:v>
                </c:pt>
                <c:pt idx="2">
                  <c:v>9.4000000000000014E-2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322699136"/>
        <c:axId val="322699528"/>
      </c:barChart>
      <c:catAx>
        <c:axId val="3226991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322699528"/>
        <c:crosses val="autoZero"/>
        <c:auto val="1"/>
        <c:lblAlgn val="ctr"/>
        <c:lblOffset val="100"/>
        <c:noMultiLvlLbl val="0"/>
      </c:catAx>
      <c:valAx>
        <c:axId val="32269952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322699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775768915767765E-2"/>
          <c:y val="0"/>
          <c:w val="0.94238607639137684"/>
          <c:h val="0.66123248210516294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rgbClr val="007DD2"/>
              </a:solidFill>
            </a:ln>
          </c:spPr>
          <c:marker>
            <c:symbol val="diamond"/>
            <c:size val="10"/>
            <c:spPr>
              <a:solidFill>
                <a:srgbClr val="007DD2"/>
              </a:solidFill>
            </c:spPr>
          </c:marker>
          <c:dPt>
            <c:idx val="0"/>
            <c:bubble3D val="0"/>
            <c:spPr>
              <a:ln w="34925">
                <a:solidFill>
                  <a:srgbClr val="007DD2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Foglio1!$A$2:$A$11</c:f>
              <c:strCache>
                <c:ptCount val="10"/>
                <c:pt idx="0">
                  <c:v>1°sem.2013</c:v>
                </c:pt>
                <c:pt idx="1">
                  <c:v>2°sem.2013</c:v>
                </c:pt>
                <c:pt idx="2">
                  <c:v>1°sem.2014</c:v>
                </c:pt>
                <c:pt idx="3">
                  <c:v>2°sem.2014</c:v>
                </c:pt>
                <c:pt idx="4">
                  <c:v>1°sem.2015</c:v>
                </c:pt>
                <c:pt idx="5">
                  <c:v>2°sem.2015</c:v>
                </c:pt>
                <c:pt idx="6">
                  <c:v>1°sem.2016</c:v>
                </c:pt>
                <c:pt idx="7">
                  <c:v>2°sem.2016</c:v>
                </c:pt>
                <c:pt idx="8">
                  <c:v>1° sem.2017</c:v>
                </c:pt>
                <c:pt idx="9">
                  <c:v>2° sem.2017</c:v>
                </c:pt>
              </c:strCache>
            </c:str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7.6</c:v>
                </c:pt>
                <c:pt idx="1">
                  <c:v>7.4</c:v>
                </c:pt>
                <c:pt idx="2">
                  <c:v>7.6</c:v>
                </c:pt>
                <c:pt idx="3">
                  <c:v>7.5</c:v>
                </c:pt>
                <c:pt idx="4">
                  <c:v>7.2</c:v>
                </c:pt>
                <c:pt idx="5">
                  <c:v>7.6</c:v>
                </c:pt>
                <c:pt idx="6">
                  <c:v>7.6</c:v>
                </c:pt>
                <c:pt idx="7">
                  <c:v>7.5</c:v>
                </c:pt>
                <c:pt idx="8">
                  <c:v>7.5</c:v>
                </c:pt>
                <c:pt idx="9">
                  <c:v>7.3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4098144"/>
        <c:axId val="554098536"/>
      </c:lineChart>
      <c:catAx>
        <c:axId val="554098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554098536"/>
        <c:crosses val="autoZero"/>
        <c:auto val="1"/>
        <c:lblAlgn val="ctr"/>
        <c:lblOffset val="100"/>
        <c:noMultiLvlLbl val="0"/>
      </c:catAx>
      <c:valAx>
        <c:axId val="554098536"/>
        <c:scaling>
          <c:orientation val="minMax"/>
          <c:max val="10"/>
          <c:min val="5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554098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Insufficiente (1-5)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c:spPr>
          <c:invertIfNegative val="0"/>
          <c:dLbls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2°SEM. 2017</c:v>
                </c:pt>
                <c:pt idx="1">
                  <c:v>1°SEM. 2017</c:v>
                </c:pt>
                <c:pt idx="2">
                  <c:v>2°SEM. 2016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9.4</c:v>
                </c:pt>
                <c:pt idx="1">
                  <c:v>9.1</c:v>
                </c:pt>
                <c:pt idx="2">
                  <c:v>11.3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3-4A02-A621-5D3970384D3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Sufficiente (6-7)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2°SEM. 2017</c:v>
                </c:pt>
                <c:pt idx="1">
                  <c:v>1°SEM. 2017</c:v>
                </c:pt>
                <c:pt idx="2">
                  <c:v>2°SEM. 2016</c:v>
                </c:pt>
              </c:strCache>
            </c:strRef>
          </c:cat>
          <c:val>
            <c:numRef>
              <c:f>Foglio1!$C$2:$C$4</c:f>
              <c:numCache>
                <c:formatCode>General</c:formatCode>
                <c:ptCount val="3"/>
                <c:pt idx="0">
                  <c:v>37.700000000000003</c:v>
                </c:pt>
                <c:pt idx="1">
                  <c:v>35.5</c:v>
                </c:pt>
                <c:pt idx="2">
                  <c:v>31.5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Buono (8-9-10)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2°SEM. 2017</c:v>
                </c:pt>
                <c:pt idx="1">
                  <c:v>1°SEM. 2017</c:v>
                </c:pt>
                <c:pt idx="2">
                  <c:v>2°SEM. 2016</c:v>
                </c:pt>
              </c:strCache>
            </c:strRef>
          </c:cat>
          <c:val>
            <c:numRef>
              <c:f>Foglio1!$D$2:$D$4</c:f>
              <c:numCache>
                <c:formatCode>General</c:formatCode>
                <c:ptCount val="3"/>
                <c:pt idx="0">
                  <c:v>52.9</c:v>
                </c:pt>
                <c:pt idx="1">
                  <c:v>55.4</c:v>
                </c:pt>
                <c:pt idx="2">
                  <c:v>57.2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54099712"/>
        <c:axId val="329741240"/>
      </c:barChart>
      <c:catAx>
        <c:axId val="554099712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>
                    <a:lumMod val="50000"/>
                  </a:schemeClr>
                </a:solidFill>
              </a:defRPr>
            </a:pPr>
            <a:endParaRPr lang="it-IT"/>
          </a:p>
        </c:txPr>
        <c:crossAx val="329741240"/>
        <c:crosses val="autoZero"/>
        <c:auto val="1"/>
        <c:lblAlgn val="ctr"/>
        <c:lblOffset val="100"/>
        <c:noMultiLvlLbl val="0"/>
      </c:catAx>
      <c:valAx>
        <c:axId val="329741240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one"/>
        <c:crossAx val="554099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783867830199156"/>
          <c:y val="0"/>
          <c:w val="0.49877281209117347"/>
          <c:h val="5.4055434518575265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0E0A7-2A32-410F-BB06-E4B01C4E2235}" type="datetimeFigureOut">
              <a:rPr lang="it-IT" smtClean="0"/>
              <a:pPr/>
              <a:t>23/01/2018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ABACC-9748-495D-BF78-83334263326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4349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BACC-9748-495D-BF78-83334263326E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831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43730" y="744321"/>
            <a:ext cx="2510216" cy="3721602"/>
          </a:xfrm>
          <a:ln/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8E4B8B-7D40-4F79-98CF-CE5238C00E38}" type="slidenum">
              <a:rPr lang="it-IT" smtClean="0">
                <a:solidFill>
                  <a:prstClr val="black"/>
                </a:solidFill>
              </a:rPr>
              <a:pPr/>
              <a:t>56</a:t>
            </a:fld>
            <a:endParaRPr lang="it-IT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29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BACC-9748-495D-BF78-83334263326E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1933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BACC-9748-495D-BF78-83334263326E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677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BACC-9748-495D-BF78-83334263326E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845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BACC-9748-495D-BF78-83334263326E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9612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BACC-9748-495D-BF78-83334263326E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2656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BACC-9748-495D-BF78-83334263326E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5460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1116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030769-A081-42DE-988A-5C5C1C8E78C7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it-IT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710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BF0C5E-B0C4-4ECF-9F47-FB56F82BB06D}" type="slidenum">
              <a:rPr lang="it-IT" smtClean="0"/>
              <a:pPr>
                <a:defRPr/>
              </a:pPr>
              <a:t>55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6513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port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Sportello</a:t>
            </a: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rtell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Sportello</a:t>
            </a: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http://www.unicas.it/var/ezwebin_site/storage/images/media/images/jp_sportello/42285-1-ita-IT/jp_sportello_articolo.png"/>
          <p:cNvPicPr>
            <a:picLocks noChangeAspect="1" noChangeArrowheads="1"/>
          </p:cNvPicPr>
          <p:nvPr userDrawn="1"/>
        </p:nvPicPr>
        <p:blipFill>
          <a:blip r:embed="rId2" cstate="print"/>
          <a:srcRect r="37001"/>
          <a:stretch>
            <a:fillRect/>
          </a:stretch>
        </p:blipFill>
        <p:spPr bwMode="auto">
          <a:xfrm>
            <a:off x="6752336" y="313870"/>
            <a:ext cx="355736" cy="326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portello on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Sportello online</a:t>
            </a: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o inter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Text Box 119"/>
          <p:cNvSpPr txBox="1">
            <a:spLocks noChangeArrowheads="1"/>
          </p:cNvSpPr>
          <p:nvPr userDrawn="1"/>
        </p:nvSpPr>
        <p:spPr bwMode="auto">
          <a:xfrm>
            <a:off x="6193459" y="2717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Sito internet</a:t>
            </a:r>
            <a:endParaRPr lang="it-IT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6156176" y="-16626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 userDrawn="1"/>
        </p:nvSpPr>
        <p:spPr>
          <a:xfrm>
            <a:off x="8532440" y="6525344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Ovale 4"/>
          <p:cNvSpPr/>
          <p:nvPr userDrawn="1"/>
        </p:nvSpPr>
        <p:spPr>
          <a:xfrm>
            <a:off x="8375361" y="6453336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Ovale 5"/>
          <p:cNvSpPr/>
          <p:nvPr userDrawn="1"/>
        </p:nvSpPr>
        <p:spPr>
          <a:xfrm>
            <a:off x="8329479" y="6623478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Ovale 6"/>
          <p:cNvSpPr/>
          <p:nvPr userDrawn="1"/>
        </p:nvSpPr>
        <p:spPr>
          <a:xfrm>
            <a:off x="8172400" y="6551470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e 7"/>
          <p:cNvSpPr/>
          <p:nvPr userDrawn="1"/>
        </p:nvSpPr>
        <p:spPr>
          <a:xfrm>
            <a:off x="8185463" y="6597352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Ovale 8"/>
          <p:cNvSpPr/>
          <p:nvPr userDrawn="1"/>
        </p:nvSpPr>
        <p:spPr>
          <a:xfrm>
            <a:off x="8349235" y="6453336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Ovale 9"/>
          <p:cNvSpPr/>
          <p:nvPr userDrawn="1"/>
        </p:nvSpPr>
        <p:spPr>
          <a:xfrm>
            <a:off x="8468816" y="6407454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it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atlantic.mvcdn.com/wp-content/uploads/2012/08/water_57223868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03729"/>
            <a:ext cx="9144000" cy="253361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9775" y="1224237"/>
            <a:ext cx="5908951" cy="1380059"/>
          </a:xfrm>
        </p:spPr>
        <p:txBody>
          <a:bodyPr anchor="t">
            <a:noAutofit/>
          </a:bodyPr>
          <a:lstStyle>
            <a:lvl1pPr algn="l">
              <a:defRPr lang="it-IT" sz="4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/>
          </p:nvPr>
        </p:nvSpPr>
        <p:spPr>
          <a:xfrm>
            <a:off x="319775" y="2867494"/>
            <a:ext cx="5908313" cy="1075792"/>
          </a:xfrm>
        </p:spPr>
        <p:txBody>
          <a:bodyPr>
            <a:noAutofit/>
          </a:bodyPr>
          <a:lstStyle>
            <a:lvl1pPr marL="0" indent="0">
              <a:buNone/>
              <a:defRPr lang="it-IT" sz="2400" i="1" kern="1200" dirty="0" smtClean="0">
                <a:solidFill>
                  <a:srgbClr val="4F80BC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069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4569" y="4697785"/>
            <a:ext cx="8179431" cy="770017"/>
          </a:xfrm>
        </p:spPr>
        <p:txBody>
          <a:bodyPr>
            <a:noAutofit/>
          </a:bodyPr>
          <a:lstStyle>
            <a:lvl1pPr algn="r">
              <a:defRPr lang="it-IT" sz="4000" b="1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674613" y="6448426"/>
            <a:ext cx="409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98A99E47-178A-4DB3-8EA3-410C636A3B80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50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8849" y="54697"/>
            <a:ext cx="7028274" cy="770017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768850" y="6542623"/>
            <a:ext cx="3086100" cy="216465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 sz="900" i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3399"/>
              </a:solidFill>
              <a:latin typeface="Verdana" pitchFamily="34" charset="0"/>
              <a:cs typeface="Lucida Sans Unicode" pitchFamily="34" charset="0"/>
            </a:endParaRP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2"/>
          </p:nvPr>
        </p:nvSpPr>
        <p:spPr>
          <a:xfrm>
            <a:off x="769327" y="931863"/>
            <a:ext cx="8323385" cy="271462"/>
          </a:xfrm>
        </p:spPr>
        <p:txBody>
          <a:bodyPr/>
          <a:lstStyle>
            <a:lvl1pPr marL="361950" indent="-361950">
              <a:defRPr/>
            </a:lvl1pPr>
            <a:lvl2pPr marL="216000" indent="-216000">
              <a:defRPr/>
            </a:lvl2pPr>
            <a:lvl3pPr marL="216000" indent="-216000">
              <a:defRPr/>
            </a:lvl3pPr>
            <a:lvl4pPr marL="216000" indent="-216000">
              <a:defRPr/>
            </a:lvl4pPr>
            <a:lvl5pPr marL="216000" indent="-216000">
              <a:defRPr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3" name="Segnaposto grafico 12"/>
          <p:cNvSpPr>
            <a:spLocks noGrp="1"/>
          </p:cNvSpPr>
          <p:nvPr>
            <p:ph type="chart" sz="quarter" idx="13"/>
          </p:nvPr>
        </p:nvSpPr>
        <p:spPr>
          <a:xfrm>
            <a:off x="1504952" y="1720850"/>
            <a:ext cx="6836019" cy="3937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>
                <a:latin typeface="+mj-lt"/>
              </a:defRPr>
            </a:lvl1pPr>
          </a:lstStyle>
          <a:p>
            <a:endParaRPr lang="it-IT"/>
          </a:p>
        </p:txBody>
      </p:sp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729122" y="6468292"/>
            <a:ext cx="409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1"/>
                </a:solidFill>
              </a:defRPr>
            </a:lvl1pPr>
          </a:lstStyle>
          <a:p>
            <a:fld id="{98A99E47-178A-4DB3-8EA3-410C636A3B80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12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06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674613" y="6448426"/>
            <a:ext cx="409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98A99E47-178A-4DB3-8EA3-410C636A3B80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43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9775" y="1224237"/>
            <a:ext cx="5908951" cy="1380059"/>
          </a:xfrm>
        </p:spPr>
        <p:txBody>
          <a:bodyPr anchor="t">
            <a:noAutofit/>
          </a:bodyPr>
          <a:lstStyle>
            <a:lvl1pPr algn="l">
              <a:defRPr lang="it-IT" sz="4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pic>
        <p:nvPicPr>
          <p:cNvPr id="3" name="Immagine 2" descr="X ISTITUTO-PIEPOLI_logoA-COLORI_v3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8156" y="837945"/>
            <a:ext cx="1619025" cy="242379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467406" y="5652889"/>
            <a:ext cx="5902902" cy="72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8" rIns="91438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914373">
              <a:tabLst>
                <a:tab pos="3060611" algn="ctr"/>
                <a:tab pos="6119635" algn="r"/>
              </a:tabLst>
            </a:pPr>
            <a:r>
              <a:rPr lang="it-IT" sz="10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/>
                <a:ea typeface="Calibri" pitchFamily="34" charset="0"/>
                <a:cs typeface="Arial" panose="020B0604020202020204" pitchFamily="34" charset="0"/>
              </a:rPr>
              <a:t>Istituto Piepoli  S.p.A.                                                                                                                                </a:t>
            </a:r>
            <a:endParaRPr lang="it-IT" sz="1000" b="1" dirty="0">
              <a:solidFill>
                <a:prstClr val="black">
                  <a:lumMod val="85000"/>
                  <a:lumOff val="15000"/>
                </a:prstClr>
              </a:solidFill>
              <a:latin typeface="Calibri Light"/>
              <a:cs typeface="Arial" panose="020B0604020202020204" pitchFamily="34" charset="0"/>
            </a:endParaRPr>
          </a:p>
          <a:p>
            <a:pPr defTabSz="914373" eaLnBrk="0" hangingPunct="0">
              <a:tabLst>
                <a:tab pos="3060611" algn="ctr"/>
                <a:tab pos="6119635" algn="r"/>
              </a:tabLst>
            </a:pPr>
            <a:r>
              <a:rPr lang="it-IT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/>
                <a:ea typeface="Calibri" pitchFamily="34" charset="0"/>
                <a:cs typeface="Arial" panose="020B0604020202020204" pitchFamily="34" charset="0"/>
              </a:rPr>
              <a:t>20129 Milano  Via Benvenuto Cellini, 2/A   t. +39 02 5412 3098   f. +39 02 5455 493      </a:t>
            </a:r>
            <a:endParaRPr lang="it-IT" sz="1000" dirty="0">
              <a:solidFill>
                <a:prstClr val="black">
                  <a:lumMod val="85000"/>
                  <a:lumOff val="15000"/>
                </a:prstClr>
              </a:solidFill>
              <a:latin typeface="Calibri Light"/>
              <a:cs typeface="Arial" panose="020B0604020202020204" pitchFamily="34" charset="0"/>
            </a:endParaRPr>
          </a:p>
          <a:p>
            <a:pPr defTabSz="914373" eaLnBrk="0" hangingPunct="0">
              <a:tabLst>
                <a:tab pos="3060611" algn="ctr"/>
                <a:tab pos="6119635" algn="r"/>
              </a:tabLst>
            </a:pPr>
            <a:r>
              <a:rPr lang="it-IT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/>
                <a:ea typeface="Calibri" pitchFamily="34" charset="0"/>
                <a:cs typeface="Arial" panose="020B0604020202020204" pitchFamily="34" charset="0"/>
              </a:rPr>
              <a:t>00186 Roma   Via di </a:t>
            </a:r>
            <a:r>
              <a:rPr lang="it-IT" sz="1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 Light"/>
                <a:ea typeface="Calibri" pitchFamily="34" charset="0"/>
                <a:cs typeface="Arial" panose="020B0604020202020204" pitchFamily="34" charset="0"/>
              </a:rPr>
              <a:t>Ripetta</a:t>
            </a:r>
            <a:r>
              <a:rPr lang="it-IT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/>
                <a:ea typeface="Calibri" pitchFamily="34" charset="0"/>
                <a:cs typeface="Arial" panose="020B0604020202020204" pitchFamily="34" charset="0"/>
              </a:rPr>
              <a:t>, 39  t. +39 06 3211 0003  f. +39 06 3600 0917  </a:t>
            </a:r>
            <a:endParaRPr lang="it-IT" sz="1000" dirty="0">
              <a:solidFill>
                <a:prstClr val="black">
                  <a:lumMod val="85000"/>
                  <a:lumOff val="15000"/>
                </a:prstClr>
              </a:solidFill>
              <a:latin typeface="Calibri Light"/>
              <a:cs typeface="Arial" panose="020B0604020202020204" pitchFamily="34" charset="0"/>
            </a:endParaRPr>
          </a:p>
          <a:p>
            <a:pPr defTabSz="914373" eaLnBrk="0" hangingPunct="0">
              <a:tabLst>
                <a:tab pos="3060611" algn="ctr"/>
                <a:tab pos="6119635" algn="r"/>
              </a:tabLst>
            </a:pPr>
            <a:r>
              <a:rPr lang="it-IT" sz="10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 Light"/>
                <a:ea typeface="Calibri" pitchFamily="34" charset="0"/>
                <a:cs typeface="Arial" panose="020B0604020202020204" pitchFamily="34" charset="0"/>
              </a:rPr>
              <a:t>www.istitutopiepoli.it</a:t>
            </a:r>
            <a:r>
              <a:rPr lang="it-IT" sz="1000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/>
                <a:ea typeface="Calibri" pitchFamily="34" charset="0"/>
                <a:cs typeface="Arial" panose="020B0604020202020204" pitchFamily="34" charset="0"/>
              </a:rPr>
              <a:t>  istituto@istitutopiepoli.it  P.IVA: 03779980964  REA 1701566</a:t>
            </a:r>
            <a:endParaRPr lang="it-IT" sz="2400" i="1" dirty="0">
              <a:solidFill>
                <a:prstClr val="black">
                  <a:lumMod val="85000"/>
                  <a:lumOff val="15000"/>
                </a:prstClr>
              </a:solidFill>
              <a:latin typeface="Calibri Light"/>
              <a:cs typeface="Arial" panose="020B0604020202020204" pitchFamily="34" charset="0"/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/>
          </p:nvPr>
        </p:nvSpPr>
        <p:spPr>
          <a:xfrm>
            <a:off x="319775" y="2867494"/>
            <a:ext cx="5908313" cy="1075792"/>
          </a:xfrm>
        </p:spPr>
        <p:txBody>
          <a:bodyPr>
            <a:noAutofit/>
          </a:bodyPr>
          <a:lstStyle>
            <a:lvl1pPr marL="0" indent="0">
              <a:buNone/>
              <a:defRPr lang="it-IT" sz="2400" i="1" kern="1200" dirty="0" smtClean="0">
                <a:solidFill>
                  <a:srgbClr val="4F80BC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069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4569" y="4697785"/>
            <a:ext cx="8179431" cy="770017"/>
          </a:xfrm>
        </p:spPr>
        <p:txBody>
          <a:bodyPr>
            <a:noAutofit/>
          </a:bodyPr>
          <a:lstStyle>
            <a:lvl1pPr algn="r">
              <a:defRPr lang="it-IT" sz="4000" b="1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674613" y="6448426"/>
            <a:ext cx="409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98A99E47-178A-4DB3-8EA3-410C636A3B80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50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8849" y="54697"/>
            <a:ext cx="7028274" cy="770017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768850" y="6542623"/>
            <a:ext cx="3086100" cy="216465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 sz="900" i="1"/>
            </a:lvl1pPr>
          </a:lstStyle>
          <a:p>
            <a:pPr defTabSz="839876"/>
            <a:endParaRPr lang="it-IT">
              <a:solidFill>
                <a:prstClr val="black"/>
              </a:solidFill>
              <a:cs typeface="Lucida Sans Unicode" pitchFamily="34" charset="0"/>
            </a:endParaRP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2"/>
          </p:nvPr>
        </p:nvSpPr>
        <p:spPr>
          <a:xfrm>
            <a:off x="769327" y="931863"/>
            <a:ext cx="8323385" cy="271462"/>
          </a:xfrm>
        </p:spPr>
        <p:txBody>
          <a:bodyPr/>
          <a:lstStyle>
            <a:lvl1pPr marL="361950" indent="-361950">
              <a:defRPr/>
            </a:lvl1pPr>
            <a:lvl2pPr marL="216000" indent="-216000">
              <a:defRPr/>
            </a:lvl2pPr>
            <a:lvl3pPr marL="216000" indent="-216000">
              <a:defRPr/>
            </a:lvl3pPr>
            <a:lvl4pPr marL="216000" indent="-216000">
              <a:defRPr/>
            </a:lvl4pPr>
            <a:lvl5pPr marL="216000" indent="-216000">
              <a:defRPr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3" name="Segnaposto grafico 12"/>
          <p:cNvSpPr>
            <a:spLocks noGrp="1"/>
          </p:cNvSpPr>
          <p:nvPr>
            <p:ph type="chart" sz="quarter" idx="13"/>
          </p:nvPr>
        </p:nvSpPr>
        <p:spPr>
          <a:xfrm>
            <a:off x="1504952" y="1720850"/>
            <a:ext cx="6836019" cy="3937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b="0">
                <a:latin typeface="+mj-lt"/>
              </a:defRPr>
            </a:lvl1pPr>
          </a:lstStyle>
          <a:p>
            <a:endParaRPr lang="it-IT"/>
          </a:p>
        </p:txBody>
      </p:sp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729122" y="6468292"/>
            <a:ext cx="409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1"/>
                </a:solidFill>
              </a:defRPr>
            </a:lvl1pPr>
          </a:lstStyle>
          <a:p>
            <a:fld id="{98A99E47-178A-4DB3-8EA3-410C636A3B80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12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zat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06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126" y="22355"/>
            <a:ext cx="5677552" cy="1470025"/>
          </a:xfrm>
        </p:spPr>
        <p:txBody>
          <a:bodyPr>
            <a:normAutofit/>
          </a:bodyPr>
          <a:lstStyle>
            <a:lvl1pPr>
              <a:defRPr sz="3700" b="1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92346-B4CA-4F06-99E0-387C3C2C7D2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BCBAF-E609-4CDE-91BB-8F1BF23760A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717E4-352A-4088-A4B9-A22329BBEF0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40DB79-80C7-4506-AC3B-15F7EE98D7BD}" type="slidenum">
              <a:rPr lang="it-IT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2202A-6575-49C8-B6DA-ACBCC0A248F1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48F08F-3404-4B06-909E-6D877861B84E}" type="slidenum">
              <a:rPr lang="it-IT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7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2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6" indent="0">
              <a:buNone/>
              <a:defRPr sz="1600" b="1"/>
            </a:lvl6pPr>
            <a:lvl7pPr marL="2742523" indent="0">
              <a:buNone/>
              <a:defRPr sz="1600" b="1"/>
            </a:lvl7pPr>
            <a:lvl8pPr marL="3199610" indent="0">
              <a:buNone/>
              <a:defRPr sz="1600" b="1"/>
            </a:lvl8pPr>
            <a:lvl9pPr marL="3656697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7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2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6" indent="0">
              <a:buNone/>
              <a:defRPr sz="1600" b="1"/>
            </a:lvl6pPr>
            <a:lvl7pPr marL="2742523" indent="0">
              <a:buNone/>
              <a:defRPr sz="1600" b="1"/>
            </a:lvl7pPr>
            <a:lvl8pPr marL="3199610" indent="0">
              <a:buNone/>
              <a:defRPr sz="1600" b="1"/>
            </a:lvl8pPr>
            <a:lvl9pPr marL="3656697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7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175DF-585E-482E-9DE3-1F904D7BBA7E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41D7E5-3A2D-4706-A302-3D1C81CD093D}" type="slidenum">
              <a:rPr lang="it-IT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enera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10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537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Utenza</a:t>
            </a:r>
          </a:p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generale</a:t>
            </a:r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1B22B-A164-4574-95B3-ABAA39DCD86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C239AA-BF9C-4E94-AED7-F360D10EB3D3}" type="slidenum">
              <a:rPr lang="it-IT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 userDrawn="1"/>
        </p:nvSpPr>
        <p:spPr>
          <a:xfrm>
            <a:off x="136052" y="6381750"/>
            <a:ext cx="465231" cy="3317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737283" y="11150"/>
            <a:ext cx="8229600" cy="664174"/>
          </a:xfrm>
        </p:spPr>
        <p:txBody>
          <a:bodyPr>
            <a:normAutofit/>
          </a:bodyPr>
          <a:lstStyle>
            <a:lvl1pPr algn="l">
              <a:defRPr sz="2900" b="1">
                <a:solidFill>
                  <a:srgbClr val="4F80BC"/>
                </a:solidFill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5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68B21-C435-4035-9827-5263484711B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-57378" y="6369051"/>
            <a:ext cx="823546" cy="360363"/>
          </a:xfrm>
          <a:prstGeom prst="rect">
            <a:avLst/>
          </a:prstGeom>
        </p:spPr>
        <p:txBody>
          <a:bodyPr lIns="83969" tIns="41985" rIns="83969" bIns="41985" anchor="ctr"/>
          <a:lstStyle>
            <a:lvl1pPr algn="ctr">
              <a:defRPr sz="900">
                <a:latin typeface="Calibri Light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32FC49-DB80-471E-86E4-A8ACA36807AF}" type="slidenum">
              <a:rPr lang="it-IT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21814-0B83-4F69-B75B-31CF2B9529F1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7" indent="0">
              <a:buNone/>
              <a:defRPr sz="1200"/>
            </a:lvl2pPr>
            <a:lvl3pPr marL="914174" indent="0">
              <a:buNone/>
              <a:defRPr sz="1000"/>
            </a:lvl3pPr>
            <a:lvl4pPr marL="1371262" indent="0">
              <a:buNone/>
              <a:defRPr sz="900"/>
            </a:lvl4pPr>
            <a:lvl5pPr marL="1828349" indent="0">
              <a:buNone/>
              <a:defRPr sz="900"/>
            </a:lvl5pPr>
            <a:lvl6pPr marL="2285436" indent="0">
              <a:buNone/>
              <a:defRPr sz="900"/>
            </a:lvl6pPr>
            <a:lvl7pPr marL="2742523" indent="0">
              <a:buNone/>
              <a:defRPr sz="900"/>
            </a:lvl7pPr>
            <a:lvl8pPr marL="3199610" indent="0">
              <a:buNone/>
              <a:defRPr sz="900"/>
            </a:lvl8pPr>
            <a:lvl9pPr marL="3656697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06242-1A77-44BA-B181-85C3683E7C7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2ED46B-B484-4CF3-A7EB-6241F9038D21}" type="slidenum">
              <a:rPr lang="it-IT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7" indent="0">
              <a:buNone/>
              <a:defRPr sz="2800"/>
            </a:lvl2pPr>
            <a:lvl3pPr marL="914174" indent="0">
              <a:buNone/>
              <a:defRPr sz="2400"/>
            </a:lvl3pPr>
            <a:lvl4pPr marL="1371262" indent="0">
              <a:buNone/>
              <a:defRPr sz="2000"/>
            </a:lvl4pPr>
            <a:lvl5pPr marL="1828349" indent="0">
              <a:buNone/>
              <a:defRPr sz="2000"/>
            </a:lvl5pPr>
            <a:lvl6pPr marL="2285436" indent="0">
              <a:buNone/>
              <a:defRPr sz="2000"/>
            </a:lvl6pPr>
            <a:lvl7pPr marL="2742523" indent="0">
              <a:buNone/>
              <a:defRPr sz="2000"/>
            </a:lvl7pPr>
            <a:lvl8pPr marL="3199610" indent="0">
              <a:buNone/>
              <a:defRPr sz="2000"/>
            </a:lvl8pPr>
            <a:lvl9pPr marL="3656697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7" indent="0">
              <a:buNone/>
              <a:defRPr sz="1200"/>
            </a:lvl2pPr>
            <a:lvl3pPr marL="914174" indent="0">
              <a:buNone/>
              <a:defRPr sz="1000"/>
            </a:lvl3pPr>
            <a:lvl4pPr marL="1371262" indent="0">
              <a:buNone/>
              <a:defRPr sz="900"/>
            </a:lvl4pPr>
            <a:lvl5pPr marL="1828349" indent="0">
              <a:buNone/>
              <a:defRPr sz="900"/>
            </a:lvl5pPr>
            <a:lvl6pPr marL="2285436" indent="0">
              <a:buNone/>
              <a:defRPr sz="900"/>
            </a:lvl6pPr>
            <a:lvl7pPr marL="2742523" indent="0">
              <a:buNone/>
              <a:defRPr sz="900"/>
            </a:lvl7pPr>
            <a:lvl8pPr marL="3199610" indent="0">
              <a:buNone/>
              <a:defRPr sz="900"/>
            </a:lvl8pPr>
            <a:lvl9pPr marL="3656697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1A60D-7A90-415A-B95E-EEE0BBC58CF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5D5005-23E7-4B48-88F9-8D5FBB34927D}" type="slidenum">
              <a:rPr lang="it-IT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6D2E4-BE46-413E-A6C0-E269E64227D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8AE36C-447A-409B-AC51-26774560843E}" type="slidenum">
              <a:rPr lang="it-IT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2A524-4B9E-4A50-8B0E-90A49320DC4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19C00-4131-4CA5-A613-2FA090EC1265}" type="slidenum">
              <a:rPr lang="it-IT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1564" y="1142984"/>
            <a:ext cx="7615237" cy="4929204"/>
          </a:xfrm>
        </p:spPr>
        <p:txBody>
          <a:bodyPr/>
          <a:lstStyle>
            <a:lvl1pPr>
              <a:defRPr sz="1600"/>
            </a:lvl1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82305" y="6643688"/>
            <a:ext cx="1261696" cy="214312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0520FF-722D-492D-9366-E34497AFFAC7}" type="slidenum">
              <a:rPr lang="it-IT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petti tecni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Text Box 119"/>
          <p:cNvSpPr txBox="1">
            <a:spLocks noChangeArrowheads="1"/>
          </p:cNvSpPr>
          <p:nvPr userDrawn="1"/>
        </p:nvSpPr>
        <p:spPr bwMode="auto">
          <a:xfrm>
            <a:off x="6193459" y="2717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Aspetti tecnici</a:t>
            </a:r>
            <a:endParaRPr lang="it-IT" sz="12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Tahoma" pitchFamily="34" charset="0"/>
            </a:endParaRP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-16626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enera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10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537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Utenza</a:t>
            </a:r>
          </a:p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generale</a:t>
            </a:r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petti tecni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Text Box 119"/>
          <p:cNvSpPr txBox="1">
            <a:spLocks noChangeArrowheads="1"/>
          </p:cNvSpPr>
          <p:nvPr userDrawn="1"/>
        </p:nvSpPr>
        <p:spPr bwMode="auto">
          <a:xfrm>
            <a:off x="6193459" y="2717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Aspetti tecnici</a:t>
            </a:r>
            <a:endParaRPr lang="it-IT" sz="12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Tahoma" pitchFamily="34" charset="0"/>
            </a:endParaRP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-16626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ttu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Text Box 119"/>
          <p:cNvSpPr txBox="1">
            <a:spLocks noChangeArrowheads="1"/>
          </p:cNvSpPr>
          <p:nvPr userDrawn="1"/>
        </p:nvSpPr>
        <p:spPr bwMode="auto">
          <a:xfrm>
            <a:off x="6193459" y="2717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Fatturazione</a:t>
            </a:r>
            <a:endParaRPr lang="it-IT" sz="12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Tahoma" pitchFamily="34" charset="0"/>
            </a:endParaRP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-16626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egnalazione gu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5228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Segnalazione </a:t>
            </a:r>
          </a:p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guasti</a:t>
            </a:r>
            <a:endParaRPr lang="it-IT" sz="12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tervento tecn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537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Intervento </a:t>
            </a:r>
          </a:p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tecnico</a:t>
            </a: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Numero Verde Comm.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V Comm.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pic>
        <p:nvPicPr>
          <p:cNvPr id="8" name="Picture 6" descr="http://www.drogbaster.it/numero-verde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32656"/>
            <a:ext cx="346710" cy="346710"/>
          </a:xfrm>
          <a:prstGeom prst="rect">
            <a:avLst/>
          </a:prstGeom>
          <a:noFill/>
        </p:spPr>
      </p:pic>
      <p:sp>
        <p:nvSpPr>
          <p:cNvPr id="9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NV Commerciale</a:t>
            </a:r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port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Sportello</a:t>
            </a: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rtell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Sportello</a:t>
            </a: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http://www.unicas.it/var/ezwebin_site/storage/images/media/images/jp_sportello/42285-1-ita-IT/jp_sportello_articolo.png"/>
          <p:cNvPicPr>
            <a:picLocks noChangeAspect="1" noChangeArrowheads="1"/>
          </p:cNvPicPr>
          <p:nvPr userDrawn="1"/>
        </p:nvPicPr>
        <p:blipFill>
          <a:blip r:embed="rId2" cstate="print"/>
          <a:srcRect r="37001"/>
          <a:stretch>
            <a:fillRect/>
          </a:stretch>
        </p:blipFill>
        <p:spPr bwMode="auto">
          <a:xfrm>
            <a:off x="6752336" y="313870"/>
            <a:ext cx="355736" cy="326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portello on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Sportello online</a:t>
            </a: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ttu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Text Box 119"/>
          <p:cNvSpPr txBox="1">
            <a:spLocks noChangeArrowheads="1"/>
          </p:cNvSpPr>
          <p:nvPr userDrawn="1"/>
        </p:nvSpPr>
        <p:spPr bwMode="auto">
          <a:xfrm>
            <a:off x="6193459" y="2717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Fatturazione</a:t>
            </a:r>
            <a:endParaRPr lang="it-IT" sz="12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Tahoma" pitchFamily="34" charset="0"/>
            </a:endParaRP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-16626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o inter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Text Box 119"/>
          <p:cNvSpPr txBox="1">
            <a:spLocks noChangeArrowheads="1"/>
          </p:cNvSpPr>
          <p:nvPr userDrawn="1"/>
        </p:nvSpPr>
        <p:spPr bwMode="auto">
          <a:xfrm>
            <a:off x="6193459" y="2717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Sito internet</a:t>
            </a:r>
            <a:endParaRPr lang="it-IT"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6156176" y="-16626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 userDrawn="1"/>
        </p:nvSpPr>
        <p:spPr>
          <a:xfrm>
            <a:off x="8532440" y="6525344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Ovale 4"/>
          <p:cNvSpPr/>
          <p:nvPr userDrawn="1"/>
        </p:nvSpPr>
        <p:spPr>
          <a:xfrm>
            <a:off x="8375361" y="6453336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Ovale 5"/>
          <p:cNvSpPr/>
          <p:nvPr userDrawn="1"/>
        </p:nvSpPr>
        <p:spPr>
          <a:xfrm>
            <a:off x="8329479" y="6623478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Ovale 6"/>
          <p:cNvSpPr/>
          <p:nvPr userDrawn="1"/>
        </p:nvSpPr>
        <p:spPr>
          <a:xfrm>
            <a:off x="8172400" y="6551470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Ovale 7"/>
          <p:cNvSpPr/>
          <p:nvPr userDrawn="1"/>
        </p:nvSpPr>
        <p:spPr>
          <a:xfrm>
            <a:off x="8185463" y="6597352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Ovale 8"/>
          <p:cNvSpPr/>
          <p:nvPr userDrawn="1"/>
        </p:nvSpPr>
        <p:spPr>
          <a:xfrm>
            <a:off x="8349235" y="6453336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0" name="Ovale 9"/>
          <p:cNvSpPr/>
          <p:nvPr userDrawn="1"/>
        </p:nvSpPr>
        <p:spPr>
          <a:xfrm>
            <a:off x="8468816" y="6407454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it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atlantic.mvcdn.com/wp-content/uploads/2012/08/water_57223868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03729"/>
            <a:ext cx="9144000" cy="253361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egnalazione gu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5228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Segnalazione </a:t>
            </a:r>
          </a:p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guasti</a:t>
            </a:r>
            <a:endParaRPr lang="it-IT" sz="1200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tervento tecn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537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Intervento </a:t>
            </a:r>
          </a:p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tecnico</a:t>
            </a: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Numero Verde Comm.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V Comm.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pic>
        <p:nvPicPr>
          <p:cNvPr id="8" name="Picture 6" descr="http://www.drogbaster.it/numero-verde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32656"/>
            <a:ext cx="346710" cy="346710"/>
          </a:xfrm>
          <a:prstGeom prst="rect">
            <a:avLst/>
          </a:prstGeom>
          <a:noFill/>
        </p:spPr>
      </p:pic>
      <p:sp>
        <p:nvSpPr>
          <p:cNvPr id="9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NV Commerciale</a:t>
            </a:r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 userDrawn="1"/>
        </p:nvCxnSpPr>
        <p:spPr>
          <a:xfrm>
            <a:off x="-8376" y="735232"/>
            <a:ext cx="9180000" cy="0"/>
          </a:xfrm>
          <a:prstGeom prst="line">
            <a:avLst/>
          </a:prstGeom>
          <a:ln w="25400" cmpd="thickThin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 userDrawn="1"/>
        </p:nvSpPr>
        <p:spPr>
          <a:xfrm>
            <a:off x="6952976" y="59696"/>
            <a:ext cx="2134800" cy="363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fld id="{D41D86F1-EB93-4FA9-9F39-10A6292A5E43}" type="slidenum">
              <a:rPr lang="it-IT" sz="1400" kern="1200" smtClean="0">
                <a:solidFill>
                  <a:srgbClr val="39527B"/>
                </a:solidFill>
                <a:latin typeface="+mn-lt"/>
                <a:ea typeface="+mn-ea"/>
                <a:cs typeface="+mn-cs"/>
              </a:rPr>
              <a:pPr algn="r"/>
              <a:t>‹N›</a:t>
            </a:fld>
            <a:endParaRPr lang="it-IT" sz="1400" kern="1200" dirty="0" smtClean="0">
              <a:solidFill>
                <a:srgbClr val="39527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7" name="Ovale 56"/>
          <p:cNvSpPr/>
          <p:nvPr userDrawn="1"/>
        </p:nvSpPr>
        <p:spPr>
          <a:xfrm>
            <a:off x="8532440" y="6525344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8" name="Ovale 57"/>
          <p:cNvSpPr/>
          <p:nvPr userDrawn="1"/>
        </p:nvSpPr>
        <p:spPr>
          <a:xfrm>
            <a:off x="8375361" y="6453336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9" name="Ovale 58"/>
          <p:cNvSpPr/>
          <p:nvPr userDrawn="1"/>
        </p:nvSpPr>
        <p:spPr>
          <a:xfrm>
            <a:off x="8329479" y="6623478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0" name="Ovale 59"/>
          <p:cNvSpPr/>
          <p:nvPr userDrawn="1"/>
        </p:nvSpPr>
        <p:spPr>
          <a:xfrm>
            <a:off x="8172400" y="6551470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1" name="Ovale 60"/>
          <p:cNvSpPr/>
          <p:nvPr userDrawn="1"/>
        </p:nvSpPr>
        <p:spPr>
          <a:xfrm>
            <a:off x="8185463" y="6597352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Ovale 61"/>
          <p:cNvSpPr/>
          <p:nvPr userDrawn="1"/>
        </p:nvSpPr>
        <p:spPr>
          <a:xfrm>
            <a:off x="8349235" y="6453336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3" name="Ovale 62"/>
          <p:cNvSpPr/>
          <p:nvPr userDrawn="1"/>
        </p:nvSpPr>
        <p:spPr>
          <a:xfrm>
            <a:off x="8468816" y="6407454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2163" y="6453336"/>
            <a:ext cx="824954" cy="3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magine 16" descr="X ISTITUTO-PIEPOLI_logoA-COLORI_v3.png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7704" y="6048672"/>
            <a:ext cx="510800" cy="764704"/>
          </a:xfrm>
          <a:prstGeom prst="rect">
            <a:avLst/>
          </a:prstGeom>
        </p:spPr>
      </p:pic>
      <p:pic>
        <p:nvPicPr>
          <p:cNvPr id="15" name="Picture 8" descr="http://www.maremmanews.it/gallery3/var/resizes/2013/Logo_FIORA.jpg"/>
          <p:cNvPicPr>
            <a:picLocks noChangeAspect="1" noChangeArrowheads="1"/>
          </p:cNvPicPr>
          <p:nvPr userDrawn="1"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22689" y="260648"/>
            <a:ext cx="1385815" cy="43204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80" r:id="rId2"/>
    <p:sldLayoutId id="2147483671" r:id="rId3"/>
    <p:sldLayoutId id="2147483681" r:id="rId4"/>
    <p:sldLayoutId id="2147483682" r:id="rId5"/>
    <p:sldLayoutId id="2147483672" r:id="rId6"/>
    <p:sldLayoutId id="2147483673" r:id="rId7"/>
    <p:sldLayoutId id="2147483674" r:id="rId8"/>
    <p:sldLayoutId id="2147483685" r:id="rId9"/>
    <p:sldLayoutId id="2147483675" r:id="rId10"/>
    <p:sldLayoutId id="2147483684" r:id="rId11"/>
    <p:sldLayoutId id="2147483676" r:id="rId12"/>
    <p:sldLayoutId id="2147483683" r:id="rId13"/>
    <p:sldLayoutId id="2147483655" r:id="rId14"/>
    <p:sldLayoutId id="214748367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768848" y="54695"/>
            <a:ext cx="8314782" cy="770017"/>
          </a:xfrm>
          <a:prstGeom prst="rect">
            <a:avLst/>
          </a:prstGeom>
        </p:spPr>
        <p:txBody>
          <a:bodyPr vert="horz" lIns="83988" tIns="41994" rIns="83988" bIns="41994" rtlCol="0" anchor="t">
            <a:no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68848" y="931798"/>
            <a:ext cx="8314782" cy="343066"/>
          </a:xfrm>
          <a:prstGeom prst="rect">
            <a:avLst/>
          </a:prstGeom>
        </p:spPr>
        <p:txBody>
          <a:bodyPr vert="horz" lIns="83988" tIns="41994" rIns="83988" bIns="41994" rtlCol="0">
            <a:no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674613" y="6448426"/>
            <a:ext cx="409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A99E47-178A-4DB3-8EA3-410C636A3B80}" type="slidenum">
              <a:rPr lang="it-IT" smtClean="0">
                <a:solidFill>
                  <a:prstClr val="black"/>
                </a:solidFill>
                <a:latin typeface="Verdana" pitchFamily="34" charset="0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>
              <a:solidFill>
                <a:prstClr val="black"/>
              </a:solidFill>
              <a:latin typeface="Verdana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48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736572" rtl="0" eaLnBrk="1" latinLnBrk="0" hangingPunct="1">
        <a:lnSpc>
          <a:spcPct val="100000"/>
        </a:lnSpc>
        <a:spcBef>
          <a:spcPct val="0"/>
        </a:spcBef>
        <a:buNone/>
        <a:defRPr sz="2900" b="1" kern="1200" baseline="0">
          <a:solidFill>
            <a:srgbClr val="4F80BC"/>
          </a:solidFill>
          <a:latin typeface="+mn-lt"/>
          <a:ea typeface="+mj-ea"/>
          <a:cs typeface="+mj-cs"/>
        </a:defRPr>
      </a:lvl1pPr>
    </p:titleStyle>
    <p:bodyStyle>
      <a:lvl1pPr marL="361950" indent="-361950" algn="l" defTabSz="736572" rtl="0" eaLnBrk="1" latinLnBrk="0" hangingPunct="1">
        <a:lnSpc>
          <a:spcPct val="100000"/>
        </a:lnSpc>
        <a:spcBef>
          <a:spcPts val="0"/>
        </a:spcBef>
        <a:buFontTx/>
        <a:buBlip>
          <a:blip r:embed="rId12"/>
        </a:buBlip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52429" indent="-184143" algn="l" defTabSz="73657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20715" indent="-184143" algn="l" defTabSz="73657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89000" indent="-184143" algn="l" defTabSz="73657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657286" indent="-184143" algn="l" defTabSz="73657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025572" indent="-184143" algn="l" defTabSz="736572" rtl="0" eaLnBrk="1" latinLnBrk="0" hangingPunct="1">
        <a:lnSpc>
          <a:spcPct val="90000"/>
        </a:lnSpc>
        <a:spcBef>
          <a:spcPts val="40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93858" indent="-184143" algn="l" defTabSz="736572" rtl="0" eaLnBrk="1" latinLnBrk="0" hangingPunct="1">
        <a:lnSpc>
          <a:spcPct val="90000"/>
        </a:lnSpc>
        <a:spcBef>
          <a:spcPts val="40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62144" indent="-184143" algn="l" defTabSz="736572" rtl="0" eaLnBrk="1" latinLnBrk="0" hangingPunct="1">
        <a:lnSpc>
          <a:spcPct val="90000"/>
        </a:lnSpc>
        <a:spcBef>
          <a:spcPts val="40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30429" indent="-184143" algn="l" defTabSz="736572" rtl="0" eaLnBrk="1" latinLnBrk="0" hangingPunct="1">
        <a:lnSpc>
          <a:spcPct val="90000"/>
        </a:lnSpc>
        <a:spcBef>
          <a:spcPts val="40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3657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68285" algn="l" defTabSz="73657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6572" algn="l" defTabSz="73657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04857" algn="l" defTabSz="73657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73144" algn="l" defTabSz="73657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41429" algn="l" defTabSz="73657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9714" algn="l" defTabSz="73657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8001" algn="l" defTabSz="73657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46286" algn="l" defTabSz="73657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8" rIns="91418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4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18" tIns="45708" rIns="91418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621814-0B83-4F69-B75B-31CF2B9529F1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23/01/2018</a:t>
            </a:fld>
            <a:endParaRPr lang="it-IT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18" tIns="45708" rIns="91418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9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7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53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41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7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3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1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7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 userDrawn="1"/>
        </p:nvCxnSpPr>
        <p:spPr>
          <a:xfrm>
            <a:off x="-8376" y="735232"/>
            <a:ext cx="9180000" cy="0"/>
          </a:xfrm>
          <a:prstGeom prst="line">
            <a:avLst/>
          </a:prstGeom>
          <a:ln w="25400" cmpd="thickThin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 userDrawn="1"/>
        </p:nvSpPr>
        <p:spPr>
          <a:xfrm>
            <a:off x="6952976" y="59696"/>
            <a:ext cx="2134800" cy="363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fld id="{D41D86F1-EB93-4FA9-9F39-10A6292A5E43}" type="slidenum">
              <a:rPr lang="it-IT" sz="1400" smtClean="0">
                <a:solidFill>
                  <a:srgbClr val="39527B"/>
                </a:solidFill>
              </a:rPr>
              <a:pPr algn="r"/>
              <a:t>‹N›</a:t>
            </a:fld>
            <a:endParaRPr lang="it-IT" sz="1400" dirty="0" smtClean="0">
              <a:solidFill>
                <a:srgbClr val="39527B"/>
              </a:solidFill>
            </a:endParaRPr>
          </a:p>
        </p:txBody>
      </p:sp>
      <p:sp>
        <p:nvSpPr>
          <p:cNvPr id="57" name="Ovale 56"/>
          <p:cNvSpPr/>
          <p:nvPr userDrawn="1"/>
        </p:nvSpPr>
        <p:spPr>
          <a:xfrm>
            <a:off x="8532440" y="6525344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58" name="Ovale 57"/>
          <p:cNvSpPr/>
          <p:nvPr userDrawn="1"/>
        </p:nvSpPr>
        <p:spPr>
          <a:xfrm>
            <a:off x="8375361" y="6453336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59" name="Ovale 58"/>
          <p:cNvSpPr/>
          <p:nvPr userDrawn="1"/>
        </p:nvSpPr>
        <p:spPr>
          <a:xfrm>
            <a:off x="8329479" y="6623478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60" name="Ovale 59"/>
          <p:cNvSpPr/>
          <p:nvPr userDrawn="1"/>
        </p:nvSpPr>
        <p:spPr>
          <a:xfrm>
            <a:off x="8172400" y="6551470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61" name="Ovale 60"/>
          <p:cNvSpPr/>
          <p:nvPr userDrawn="1"/>
        </p:nvSpPr>
        <p:spPr>
          <a:xfrm>
            <a:off x="8185463" y="6597352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62" name="Ovale 61"/>
          <p:cNvSpPr/>
          <p:nvPr userDrawn="1"/>
        </p:nvSpPr>
        <p:spPr>
          <a:xfrm>
            <a:off x="8349235" y="6453336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63" name="Ovale 62"/>
          <p:cNvSpPr/>
          <p:nvPr userDrawn="1"/>
        </p:nvSpPr>
        <p:spPr>
          <a:xfrm>
            <a:off x="8468816" y="6407454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2163" y="6453336"/>
            <a:ext cx="824954" cy="3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magine 16" descr="X ISTITUTO-PIEPOLI_logoA-COLORI_v3.png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7704" y="6048672"/>
            <a:ext cx="510800" cy="7647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4.gif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4.gif"/><Relationship Id="rId4" Type="http://schemas.openxmlformats.org/officeDocument/2006/relationships/image" Target="../media/image26.gi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3.xml"/><Relationship Id="rId4" Type="http://schemas.openxmlformats.org/officeDocument/2006/relationships/chart" Target="../charts/chart5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atlantic.mvcdn.com/wp-content/uploads/2012/08/water_572238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144"/>
            <a:ext cx="9144000" cy="1656184"/>
          </a:xfrm>
          <a:prstGeom prst="rect">
            <a:avLst/>
          </a:prstGeom>
          <a:noFill/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-360040" y="980728"/>
            <a:ext cx="7092280" cy="288032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531813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52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Customer </a:t>
            </a:r>
            <a:r>
              <a:rPr kumimoji="0" lang="en-US" sz="4500" b="0" i="0" u="none" strike="noStrike" kern="1200" cap="none" spc="0" normalizeH="0" baseline="0" dirty="0" smtClean="0">
                <a:ln>
                  <a:noFill/>
                </a:ln>
                <a:solidFill>
                  <a:srgbClr val="3952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Satisfaction</a:t>
            </a:r>
            <a:r>
              <a:rPr kumimoji="0" lang="it-IT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52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2017</a:t>
            </a:r>
          </a:p>
          <a:p>
            <a:pPr marL="625475">
              <a:spcBef>
                <a:spcPct val="0"/>
              </a:spcBef>
              <a:spcAft>
                <a:spcPts val="1200"/>
              </a:spcAft>
              <a:defRPr/>
            </a:pPr>
            <a:endParaRPr lang="it-IT" sz="3200" b="1" dirty="0" smtClean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25475">
              <a:spcBef>
                <a:spcPct val="0"/>
              </a:spcBef>
              <a:spcAft>
                <a:spcPts val="1200"/>
              </a:spcAft>
              <a:defRPr/>
            </a:pPr>
            <a:r>
              <a:rPr lang="it-IT" sz="3200" b="1" dirty="0" err="1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II°</a:t>
            </a:r>
            <a:r>
              <a:rPr lang="it-IT" sz="3200" b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Semestre 2017</a:t>
            </a:r>
          </a:p>
          <a:p>
            <a:pPr marL="625475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kumimoji="0" lang="it-IT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kumimoji="0" lang="it-IT" sz="20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536" y="3563724"/>
            <a:ext cx="35290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b="1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Report</a:t>
            </a:r>
            <a:endParaRPr lang="it-IT" b="1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148376" y="3789040"/>
            <a:ext cx="2808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Indagine realizzata 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797152"/>
            <a:ext cx="2177522" cy="81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magine 13" descr="X ISTITUTO-PIEPOLI_logoA-COLORI_v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4941168"/>
            <a:ext cx="529092" cy="792088"/>
          </a:xfrm>
          <a:prstGeom prst="rect">
            <a:avLst/>
          </a:prstGeom>
        </p:spPr>
      </p:pic>
      <p:pic>
        <p:nvPicPr>
          <p:cNvPr id="10" name="Picture 8" descr="http://www.maremmanews.it/gallery3/var/resizes/2013/Logo_FIOR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318385"/>
            <a:ext cx="3562350" cy="1110615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5652432" y="4077072"/>
            <a:ext cx="1944216" cy="6309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it-IT" sz="1600" b="1" cap="small" dirty="0" smtClean="0">
                <a:solidFill>
                  <a:prstClr val="black"/>
                </a:solidFill>
              </a:rPr>
              <a:t>Direzione Relazioni Esterne e Affari Istituzionali</a:t>
            </a:r>
            <a:endParaRPr lang="it-IT" sz="1600" b="1" cap="smal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3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CSI – Customer Satisfaction Index</a:t>
            </a:r>
            <a:endParaRPr lang="it-IT" dirty="0"/>
          </a:p>
        </p:txBody>
      </p:sp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61764" y="1772816"/>
          <a:ext cx="882047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tangolo 8"/>
          <p:cNvSpPr/>
          <p:nvPr/>
        </p:nvSpPr>
        <p:spPr>
          <a:xfrm>
            <a:off x="143640" y="1988840"/>
            <a:ext cx="1188000" cy="3672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495300" y="3789040"/>
            <a:ext cx="8153400" cy="187220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0DEDE"/>
              </a:gs>
              <a:gs pos="100000">
                <a:srgbClr val="E0DEDE">
                  <a:gamma/>
                  <a:tint val="0"/>
                  <a:invGamma/>
                </a:srgbClr>
              </a:gs>
            </a:gsLst>
            <a:path path="rect">
              <a:fillToRect l="100000" t="100000"/>
            </a:path>
          </a:gradFill>
          <a:ln w="9525">
            <a:solidFill>
              <a:srgbClr val="C0C0C0"/>
            </a:solidFill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107763" dir="2700000" algn="ctr" rotWithShape="0">
              <a:schemeClr val="bg2"/>
            </a:outerShdw>
          </a:effectLst>
        </p:spPr>
        <p:txBody>
          <a:bodyPr lIns="90000" tIns="18000" rIns="90000" bIns="18000" anchor="ctr" anchorCtr="1"/>
          <a:lstStyle/>
          <a:p>
            <a:pPr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it-IT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L’indagine di Customer Satisfaction prevede </a:t>
            </a:r>
            <a:r>
              <a:rPr lang="it-IT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due livelli di misurazione della soddisfazione</a:t>
            </a:r>
            <a:r>
              <a:rPr lang="it-IT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444500" lvl="1" indent="-265113" algn="just">
              <a:lnSpc>
                <a:spcPct val="110000"/>
              </a:lnSpc>
              <a:spcBef>
                <a:spcPts val="1200"/>
              </a:spcBef>
              <a:buFont typeface="Symbol" pitchFamily="18" charset="2"/>
              <a:buChar char="®"/>
            </a:pPr>
            <a:r>
              <a:rPr lang="it-IT" sz="12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GIUDIZIO COMPLESSIVO:</a:t>
            </a:r>
            <a:r>
              <a:rPr lang="it-IT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giudizio dell’utente sul servizio fornito da ACQUEDOTTO DEL FIORA espresso con un voto da 1 a 10 dove 1 significa pessimo e 10 ottimo</a:t>
            </a:r>
          </a:p>
          <a:p>
            <a:pPr marL="444500" lvl="1" indent="-265113" algn="just">
              <a:lnSpc>
                <a:spcPct val="110000"/>
              </a:lnSpc>
              <a:spcBef>
                <a:spcPts val="600"/>
              </a:spcBef>
              <a:buFont typeface="Symbol" pitchFamily="18" charset="2"/>
              <a:buChar char="®"/>
            </a:pPr>
            <a:r>
              <a:rPr lang="it-IT" sz="12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GIUDIZIO SUGLI ASPETTI</a:t>
            </a:r>
            <a:r>
              <a:rPr lang="it-IT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giudizi degli utenti sui singoli aspetti costituenti il servizio espresso con un voto da 1 a 10 dove 1 significa pessimo e 10 ottimo.</a:t>
            </a:r>
          </a:p>
          <a:p>
            <a:pPr marL="0" lvl="1" indent="-265113" algn="just">
              <a:lnSpc>
                <a:spcPct val="110000"/>
              </a:lnSpc>
              <a:spcBef>
                <a:spcPts val="1200"/>
              </a:spcBef>
            </a:pPr>
            <a:r>
              <a:rPr lang="it-IT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Gli utenti </a:t>
            </a:r>
            <a:r>
              <a:rPr lang="it-IT" sz="12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esprimono un voto </a:t>
            </a:r>
            <a:r>
              <a:rPr lang="it-IT" sz="12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6-10</a:t>
            </a:r>
            <a:r>
              <a:rPr lang="it-IT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15" name="Text Box 119"/>
          <p:cNvSpPr txBox="1">
            <a:spLocks noChangeArrowheads="1"/>
          </p:cNvSpPr>
          <p:nvPr/>
        </p:nvSpPr>
        <p:spPr bwMode="auto">
          <a:xfrm>
            <a:off x="467544" y="620688"/>
            <a:ext cx="8676456" cy="3146758"/>
          </a:xfrm>
          <a:prstGeom prst="foldedCorner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it-IT" sz="11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it-IT" sz="3000" dirty="0" smtClean="0">
                <a:solidFill>
                  <a:srgbClr val="39527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Sezione Customer Satisfaction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Servizio idrico nel complesso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Qualità dell’acqua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Aspetti generali del servizio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Canali di contatto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08520" y="115200"/>
            <a:ext cx="8892000" cy="579600"/>
          </a:xfrm>
        </p:spPr>
        <p:txBody>
          <a:bodyPr/>
          <a:lstStyle/>
          <a:p>
            <a:r>
              <a:rPr lang="it-IT" dirty="0" smtClean="0"/>
              <a:t>Giudizio “di pancia” sul servizio idrico</a:t>
            </a:r>
            <a:endParaRPr lang="it-IT" dirty="0"/>
          </a:p>
        </p:txBody>
      </p:sp>
      <p:sp>
        <p:nvSpPr>
          <p:cNvPr id="45" name="CasellaDiTesto 44"/>
          <p:cNvSpPr txBox="1"/>
          <p:nvPr/>
        </p:nvSpPr>
        <p:spPr bwMode="auto">
          <a:xfrm>
            <a:off x="323528" y="3041238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46" name="CasellaDiTesto 45"/>
          <p:cNvSpPr txBox="1"/>
          <p:nvPr/>
        </p:nvSpPr>
        <p:spPr bwMode="auto">
          <a:xfrm>
            <a:off x="323528" y="1698706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7" name="CasellaDiTesto 46"/>
          <p:cNvSpPr txBox="1"/>
          <p:nvPr/>
        </p:nvSpPr>
        <p:spPr bwMode="auto">
          <a:xfrm>
            <a:off x="323528" y="2325818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4" name="CasellaDiTesto 33"/>
          <p:cNvSpPr txBox="1">
            <a:spLocks noChangeArrowheads="1"/>
          </p:cNvSpPr>
          <p:nvPr/>
        </p:nvSpPr>
        <p:spPr bwMode="auto">
          <a:xfrm>
            <a:off x="3491880" y="4059699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b="1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b="1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Rettangolo arrotondato 27"/>
          <p:cNvSpPr/>
          <p:nvPr/>
        </p:nvSpPr>
        <p:spPr>
          <a:xfrm>
            <a:off x="5652120" y="2132856"/>
            <a:ext cx="720080" cy="360016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88,0%</a:t>
            </a:r>
            <a:endParaRPr lang="it-IT" b="1" kern="0" dirty="0">
              <a:solidFill>
                <a:prstClr val="white"/>
              </a:solidFill>
            </a:endParaRPr>
          </a:p>
        </p:txBody>
      </p:sp>
      <p:graphicFrame>
        <p:nvGraphicFramePr>
          <p:cNvPr id="32" name="Grafico 31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835100" y="1515104"/>
          <a:ext cx="3096939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Parentesi graffa chiusa 32"/>
          <p:cNvSpPr/>
          <p:nvPr/>
        </p:nvSpPr>
        <p:spPr>
          <a:xfrm>
            <a:off x="4932040" y="1916832"/>
            <a:ext cx="144016" cy="792088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/>
          <p:cNvSpPr txBox="1">
            <a:spLocks noChangeArrowheads="1"/>
          </p:cNvSpPr>
          <p:nvPr/>
        </p:nvSpPr>
        <p:spPr bwMode="auto">
          <a:xfrm>
            <a:off x="4896544" y="1844824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7164288" y="1412777"/>
          <a:ext cx="1368152" cy="2544436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684076"/>
                <a:gridCol w="684076"/>
              </a:tblGrid>
              <a:tr h="391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1°sem. 2017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2°sem. 2016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52,5%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49,2%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34,2%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34,6%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13,3%</a:t>
                      </a:r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16,2%</a:t>
                      </a:r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86,7%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83,8%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5004048" y="3537064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</a:t>
            </a:r>
          </a:p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5796136" y="3465056"/>
            <a:ext cx="3024000" cy="46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161764" y="878400"/>
            <a:ext cx="882047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“Vorrei che lei esprimesse il suo giudizio globale circa la qualità del servizio idrico fornitole, negli ultimi 6 mesi, da Acquedotto del Fiora.”</a:t>
            </a:r>
          </a:p>
          <a:p>
            <a:pPr algn="ctr"/>
            <a:r>
              <a:rPr lang="it-IT" sz="12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aphicFrame>
        <p:nvGraphicFramePr>
          <p:cNvPr id="20" name="Grafico 19"/>
          <p:cNvGraphicFramePr/>
          <p:nvPr/>
        </p:nvGraphicFramePr>
        <p:xfrm>
          <a:off x="251520" y="4005064"/>
          <a:ext cx="882047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08520" y="115200"/>
            <a:ext cx="8892000" cy="579600"/>
          </a:xfrm>
        </p:spPr>
        <p:txBody>
          <a:bodyPr/>
          <a:lstStyle/>
          <a:p>
            <a:r>
              <a:rPr lang="it-IT" dirty="0" smtClean="0"/>
              <a:t>Giudizio “di pancia” sul servizio idrico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61764" y="878400"/>
            <a:ext cx="882047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“Vorrei che lei esprimesse il suo giudizio globale circa la qualità del servizio idrico fornitole, negli ultimi 6 mesi, da Acquedotto del Fiora.”</a:t>
            </a:r>
          </a:p>
          <a:p>
            <a:pPr algn="ctr"/>
            <a:r>
              <a:rPr lang="it-IT" sz="12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aphicFrame>
        <p:nvGraphicFramePr>
          <p:cNvPr id="18" name="Grafico 17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0" y="1628800"/>
          <a:ext cx="914400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CasellaDiTesto 20"/>
          <p:cNvSpPr txBox="1"/>
          <p:nvPr/>
        </p:nvSpPr>
        <p:spPr bwMode="auto">
          <a:xfrm>
            <a:off x="3779837" y="1700808"/>
            <a:ext cx="1584326" cy="5539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08520" y="115200"/>
            <a:ext cx="8892000" cy="579600"/>
          </a:xfrm>
        </p:spPr>
        <p:txBody>
          <a:bodyPr/>
          <a:lstStyle/>
          <a:p>
            <a:r>
              <a:rPr lang="it-IT" dirty="0" smtClean="0"/>
              <a:t>Qualità dell’acqua</a:t>
            </a:r>
            <a:endParaRPr lang="it-IT" dirty="0"/>
          </a:p>
        </p:txBody>
      </p:sp>
      <p:sp>
        <p:nvSpPr>
          <p:cNvPr id="45" name="CasellaDiTesto 44"/>
          <p:cNvSpPr txBox="1"/>
          <p:nvPr/>
        </p:nvSpPr>
        <p:spPr bwMode="auto">
          <a:xfrm>
            <a:off x="323528" y="3041238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46" name="CasellaDiTesto 45"/>
          <p:cNvSpPr txBox="1"/>
          <p:nvPr/>
        </p:nvSpPr>
        <p:spPr bwMode="auto">
          <a:xfrm>
            <a:off x="323528" y="1698706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7" name="CasellaDiTesto 46"/>
          <p:cNvSpPr txBox="1"/>
          <p:nvPr/>
        </p:nvSpPr>
        <p:spPr bwMode="auto">
          <a:xfrm>
            <a:off x="323528" y="2325818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8" name="Rettangolo arrotondato 27"/>
          <p:cNvSpPr/>
          <p:nvPr/>
        </p:nvSpPr>
        <p:spPr>
          <a:xfrm>
            <a:off x="5652120" y="2132856"/>
            <a:ext cx="720080" cy="360016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66,2%</a:t>
            </a:r>
            <a:endParaRPr lang="it-IT" b="1" kern="0" dirty="0">
              <a:solidFill>
                <a:prstClr val="white"/>
              </a:solidFill>
            </a:endParaRPr>
          </a:p>
        </p:txBody>
      </p:sp>
      <p:graphicFrame>
        <p:nvGraphicFramePr>
          <p:cNvPr id="32" name="Grafico 31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835100" y="1515104"/>
          <a:ext cx="3096939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Parentesi graffa chiusa 32"/>
          <p:cNvSpPr/>
          <p:nvPr/>
        </p:nvSpPr>
        <p:spPr>
          <a:xfrm>
            <a:off x="4932040" y="1916832"/>
            <a:ext cx="144016" cy="792088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/>
          <p:cNvSpPr txBox="1">
            <a:spLocks noChangeArrowheads="1"/>
          </p:cNvSpPr>
          <p:nvPr/>
        </p:nvSpPr>
        <p:spPr bwMode="auto">
          <a:xfrm>
            <a:off x="4896544" y="1844824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7164288" y="1412777"/>
          <a:ext cx="1584176" cy="2544436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792088"/>
                <a:gridCol w="792088"/>
              </a:tblGrid>
              <a:tr h="391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1°sem. 2017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2°sem. 2016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39,0%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43,1%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35,4%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33,2%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25,6%</a:t>
                      </a:r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23,7%</a:t>
                      </a:r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74,4%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76,3%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5004048" y="3501008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</a:t>
            </a:r>
          </a:p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5796136" y="3429000"/>
            <a:ext cx="3024000" cy="46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972000" y="878400"/>
            <a:ext cx="7200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la QUALITÀ dell’acqua potabile (sapore, odore, purezza e limpidezza) distribuita negli ultimi 6 mesi,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3491880" y="4059699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b="1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b="1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1" name="Grafico 20"/>
          <p:cNvGraphicFramePr/>
          <p:nvPr/>
        </p:nvGraphicFramePr>
        <p:xfrm>
          <a:off x="251520" y="4005064"/>
          <a:ext cx="882047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08520" y="115200"/>
            <a:ext cx="8892000" cy="579600"/>
          </a:xfrm>
        </p:spPr>
        <p:txBody>
          <a:bodyPr/>
          <a:lstStyle/>
          <a:p>
            <a:r>
              <a:rPr lang="it-IT" dirty="0" smtClean="0"/>
              <a:t>Aspetti tecnici del servizio</a:t>
            </a:r>
            <a:endParaRPr lang="it-IT" dirty="0"/>
          </a:p>
        </p:txBody>
      </p:sp>
      <p:sp>
        <p:nvSpPr>
          <p:cNvPr id="45" name="CasellaDiTesto 44"/>
          <p:cNvSpPr txBox="1"/>
          <p:nvPr/>
        </p:nvSpPr>
        <p:spPr bwMode="auto">
          <a:xfrm>
            <a:off x="323528" y="3041238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46" name="CasellaDiTesto 45"/>
          <p:cNvSpPr txBox="1"/>
          <p:nvPr/>
        </p:nvSpPr>
        <p:spPr bwMode="auto">
          <a:xfrm>
            <a:off x="323528" y="1698706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7" name="CasellaDiTesto 46"/>
          <p:cNvSpPr txBox="1"/>
          <p:nvPr/>
        </p:nvSpPr>
        <p:spPr bwMode="auto">
          <a:xfrm>
            <a:off x="323528" y="2325818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8" name="Rettangolo arrotondato 27"/>
          <p:cNvSpPr/>
          <p:nvPr/>
        </p:nvSpPr>
        <p:spPr>
          <a:xfrm>
            <a:off x="5652120" y="2132856"/>
            <a:ext cx="720080" cy="360016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90,6%</a:t>
            </a:r>
            <a:endParaRPr lang="it-IT" b="1" kern="0" dirty="0">
              <a:solidFill>
                <a:prstClr val="white"/>
              </a:solidFill>
            </a:endParaRPr>
          </a:p>
        </p:txBody>
      </p:sp>
      <p:graphicFrame>
        <p:nvGraphicFramePr>
          <p:cNvPr id="32" name="Grafico 31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835100" y="1515104"/>
          <a:ext cx="3096939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Parentesi graffa chiusa 32"/>
          <p:cNvSpPr/>
          <p:nvPr/>
        </p:nvSpPr>
        <p:spPr>
          <a:xfrm>
            <a:off x="4932040" y="1916832"/>
            <a:ext cx="144016" cy="792088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/>
          <p:cNvSpPr txBox="1">
            <a:spLocks noChangeArrowheads="1"/>
          </p:cNvSpPr>
          <p:nvPr/>
        </p:nvSpPr>
        <p:spPr bwMode="auto">
          <a:xfrm>
            <a:off x="4896544" y="1844824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7164288" y="1412777"/>
          <a:ext cx="1440160" cy="2544436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720080"/>
                <a:gridCol w="720080"/>
              </a:tblGrid>
              <a:tr h="391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1°sem. 2017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2°sem. 2016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55,4%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57,2%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35,5%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31,5%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9,1%</a:t>
                      </a:r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11,3%</a:t>
                      </a:r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90,9%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88,7%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5004048" y="3537064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</a:t>
            </a:r>
          </a:p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5796136" y="3465056"/>
            <a:ext cx="3024000" cy="46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540000" y="878400"/>
            <a:ext cx="806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gli aspetti tecnici del servizio, negli ultimi 6 mesi,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3491880" y="4059699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b="1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b="1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1" name="Grafico 20"/>
          <p:cNvGraphicFramePr/>
          <p:nvPr/>
        </p:nvGraphicFramePr>
        <p:xfrm>
          <a:off x="251520" y="4005064"/>
          <a:ext cx="882047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08520" y="115200"/>
            <a:ext cx="8892000" cy="579600"/>
          </a:xfrm>
        </p:spPr>
        <p:txBody>
          <a:bodyPr/>
          <a:lstStyle/>
          <a:p>
            <a:r>
              <a:rPr lang="it-IT" dirty="0" smtClean="0"/>
              <a:t>Aspetti tecnici del servizio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40000" y="878400"/>
            <a:ext cx="806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gli aspetti tecnici del servizio, negli ultimi 6 mesi,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aphicFrame>
        <p:nvGraphicFramePr>
          <p:cNvPr id="23" name="Grafico 22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403648" y="1556792"/>
          <a:ext cx="705678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CasellaDiTesto 23"/>
          <p:cNvSpPr txBox="1">
            <a:spLocks noChangeArrowheads="1"/>
          </p:cNvSpPr>
          <p:nvPr/>
        </p:nvSpPr>
        <p:spPr bwMode="auto">
          <a:xfrm>
            <a:off x="144016" y="5877272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</a:t>
            </a:r>
          </a:p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611560" y="5769312"/>
            <a:ext cx="7416824" cy="5400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6" name="Tabella 25"/>
          <p:cNvGraphicFramePr>
            <a:graphicFrameLocks noGrp="1"/>
          </p:cNvGraphicFramePr>
          <p:nvPr/>
        </p:nvGraphicFramePr>
        <p:xfrm>
          <a:off x="1763688" y="5866472"/>
          <a:ext cx="662473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0310"/>
                <a:gridCol w="2302213"/>
                <a:gridCol w="2302213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88,7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90,9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90,6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Aspetti tecnici – indicatori di performance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538824" y="1165394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Per ognuno degli aspetti, quanto è stato soddisfatto?” </a:t>
            </a:r>
          </a:p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5669328" y="1165394"/>
            <a:ext cx="30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Quale degli aspetti è il più importante?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</a:p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(risposta singola)</a:t>
            </a:r>
          </a:p>
        </p:txBody>
      </p:sp>
      <p:cxnSp>
        <p:nvCxnSpPr>
          <p:cNvPr id="32" name="Connettore 1 31"/>
          <p:cNvCxnSpPr/>
          <p:nvPr/>
        </p:nvCxnSpPr>
        <p:spPr>
          <a:xfrm>
            <a:off x="5796136" y="1196752"/>
            <a:ext cx="0" cy="396000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e 17"/>
          <p:cNvSpPr/>
          <p:nvPr/>
        </p:nvSpPr>
        <p:spPr>
          <a:xfrm>
            <a:off x="6713328" y="2240976"/>
            <a:ext cx="972000" cy="972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86,4</a:t>
            </a:r>
            <a:endParaRPr lang="it-IT" b="1" kern="0" dirty="0">
              <a:solidFill>
                <a:prstClr val="white"/>
              </a:solidFill>
            </a:endParaRPr>
          </a:p>
        </p:txBody>
      </p:sp>
      <p:sp>
        <p:nvSpPr>
          <p:cNvPr id="19" name="Ovale 18"/>
          <p:cNvSpPr/>
          <p:nvPr/>
        </p:nvSpPr>
        <p:spPr>
          <a:xfrm>
            <a:off x="7020320" y="4221088"/>
            <a:ext cx="432000" cy="432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200" b="1" kern="0" dirty="0" smtClean="0">
                <a:solidFill>
                  <a:prstClr val="white"/>
                </a:solidFill>
              </a:rPr>
              <a:t>13,6</a:t>
            </a:r>
            <a:endParaRPr lang="it-IT" sz="1200" b="1" kern="0" dirty="0">
              <a:solidFill>
                <a:prstClr val="white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850576" y="1814741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IMPORTANZA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 citazione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1295088" y="1814741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voto 6-10)</a:t>
            </a:r>
            <a:endParaRPr lang="it-IT" sz="1200" cap="all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6" name="Tabella 25"/>
          <p:cNvGraphicFramePr>
            <a:graphicFrameLocks noGrp="1"/>
          </p:cNvGraphicFramePr>
          <p:nvPr/>
        </p:nvGraphicFramePr>
        <p:xfrm>
          <a:off x="-107792" y="2348880"/>
          <a:ext cx="1943488" cy="3096344"/>
        </p:xfrm>
        <a:graphic>
          <a:graphicData uri="http://schemas.openxmlformats.org/drawingml/2006/table">
            <a:tbl>
              <a:tblPr/>
              <a:tblGrid>
                <a:gridCol w="1943488"/>
              </a:tblGrid>
              <a:tr h="154817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CONTINUITÀ</a:t>
                      </a:r>
                      <a:br>
                        <a:rPr lang="it-IT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DEL SERVIZIO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817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LIVELLO </a:t>
                      </a:r>
                      <a:r>
                        <a:rPr lang="it-IT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 </a:t>
                      </a:r>
                      <a:br>
                        <a:rPr lang="it-IT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PRESSIONE ACQUA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Grafico 28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403649" y="1997122"/>
          <a:ext cx="3383648" cy="380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CasellaDiTesto 30"/>
          <p:cNvSpPr txBox="1"/>
          <p:nvPr/>
        </p:nvSpPr>
        <p:spPr>
          <a:xfrm>
            <a:off x="4271473" y="1772816"/>
            <a:ext cx="1379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/>
              <a:t>VOTO </a:t>
            </a:r>
            <a:r>
              <a:rPr lang="it-IT" sz="1000" b="1" dirty="0"/>
              <a:t>MEDIO</a:t>
            </a:r>
          </a:p>
          <a:p>
            <a:pPr algn="ctr"/>
            <a:r>
              <a:rPr lang="it-IT" sz="1000" dirty="0"/>
              <a:t>(MIN. 1 - MAX. </a:t>
            </a:r>
            <a:r>
              <a:rPr lang="it-IT" sz="1000" dirty="0" smtClean="0"/>
              <a:t>10)</a:t>
            </a:r>
            <a:endParaRPr lang="it-IT" sz="1000" dirty="0"/>
          </a:p>
        </p:txBody>
      </p:sp>
      <p:graphicFrame>
        <p:nvGraphicFramePr>
          <p:cNvPr id="34" name="Grafico 33"/>
          <p:cNvGraphicFramePr/>
          <p:nvPr>
            <p:extLst>
              <p:ext uri="{D42A27DB-BD31-4B8C-83A1-F6EECF244321}">
                <p14:modId xmlns:p14="http://schemas.microsoft.com/office/powerpoint/2010/main" val="2043471374"/>
              </p:ext>
            </p:extLst>
          </p:nvPr>
        </p:nvGraphicFramePr>
        <p:xfrm>
          <a:off x="4139224" y="2172926"/>
          <a:ext cx="1584176" cy="334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ttangolo arrotondato 14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Fatturazione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 bwMode="auto">
          <a:xfrm>
            <a:off x="251520" y="2897222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12" name="CasellaDiTesto 11"/>
          <p:cNvSpPr txBox="1"/>
          <p:nvPr/>
        </p:nvSpPr>
        <p:spPr bwMode="auto">
          <a:xfrm>
            <a:off x="251520" y="1554690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CasellaDiTesto 15"/>
          <p:cNvSpPr txBox="1"/>
          <p:nvPr/>
        </p:nvSpPr>
        <p:spPr bwMode="auto">
          <a:xfrm>
            <a:off x="251520" y="2181802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" name="Rettangolo arrotondato 19"/>
          <p:cNvSpPr/>
          <p:nvPr/>
        </p:nvSpPr>
        <p:spPr>
          <a:xfrm>
            <a:off x="5147469" y="1958520"/>
            <a:ext cx="720080" cy="360016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87,0%</a:t>
            </a:r>
            <a:endParaRPr lang="it-IT" b="1" kern="0" dirty="0">
              <a:solidFill>
                <a:prstClr val="white"/>
              </a:solidFill>
            </a:endParaRPr>
          </a:p>
        </p:txBody>
      </p:sp>
      <p:graphicFrame>
        <p:nvGraphicFramePr>
          <p:cNvPr id="21" name="Grafico 20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546473" y="1340768"/>
          <a:ext cx="3096939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Parentesi graffa chiusa 21"/>
          <p:cNvSpPr/>
          <p:nvPr/>
        </p:nvSpPr>
        <p:spPr>
          <a:xfrm>
            <a:off x="4427389" y="1742496"/>
            <a:ext cx="144016" cy="792088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>
            <a:spLocks noChangeArrowheads="1"/>
          </p:cNvSpPr>
          <p:nvPr/>
        </p:nvSpPr>
        <p:spPr bwMode="auto">
          <a:xfrm>
            <a:off x="4391893" y="1670488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7164288" y="1412777"/>
          <a:ext cx="1512168" cy="2544436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756084"/>
                <a:gridCol w="756084"/>
              </a:tblGrid>
              <a:tr h="391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1°sem. 2017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2°sem. 2016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43,0%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40,6%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44,5%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46,2%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12,5%</a:t>
                      </a:r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13,2%</a:t>
                      </a:r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87,5%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86,8%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5004048" y="3573016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</a:t>
            </a:r>
          </a:p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796136" y="3501008"/>
            <a:ext cx="3024000" cy="46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539552" y="878400"/>
            <a:ext cx="806489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gli aspetti relativi alla fatturazione, negli ultimi 6 mesi, che voto dà ad Acquedotto del Fiora?"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ttangolo arrotondato 22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2843808" y="2961000"/>
            <a:ext cx="2592000" cy="936000"/>
          </a:xfrm>
          <a:prstGeom prst="roundRect">
            <a:avLst/>
          </a:prstGeom>
          <a:ln>
            <a:solidFill>
              <a:srgbClr val="00206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it-IT" sz="1600" dirty="0" smtClean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Per il</a:t>
            </a:r>
            <a:r>
              <a:rPr lang="it-IT" sz="1600" dirty="0" smtClean="0">
                <a:solidFill>
                  <a:srgbClr val="003366"/>
                </a:solidFill>
              </a:rPr>
              <a:t> </a:t>
            </a:r>
            <a:r>
              <a:rPr lang="it-IT" sz="1600" b="1" dirty="0" smtClean="0">
                <a:solidFill>
                  <a:srgbClr val="003366"/>
                </a:solidFill>
              </a:rPr>
              <a:t>63,0%</a:t>
            </a:r>
            <a:r>
              <a:rPr lang="it-IT" sz="1600" dirty="0" smtClean="0">
                <a:solidFill>
                  <a:srgbClr val="003366"/>
                </a:solidFill>
              </a:rPr>
              <a:t> del campione,</a:t>
            </a:r>
          </a:p>
          <a:p>
            <a:pPr algn="ctr">
              <a:defRPr/>
            </a:pPr>
            <a:r>
              <a:rPr lang="it-IT" sz="1600" dirty="0" smtClean="0">
                <a:solidFill>
                  <a:srgbClr val="003366"/>
                </a:solidFill>
              </a:rPr>
              <a:t>negli ultimi 6 mesi, è stata </a:t>
            </a:r>
          </a:p>
          <a:p>
            <a:pPr algn="ctr">
              <a:defRPr/>
            </a:pPr>
            <a:r>
              <a:rPr lang="it-IT" sz="1600" dirty="0" smtClean="0">
                <a:solidFill>
                  <a:srgbClr val="003366"/>
                </a:solidFill>
              </a:rPr>
              <a:t>fatta la lettura del contatore</a:t>
            </a:r>
            <a:endParaRPr lang="it-IT" b="1" dirty="0" smtClean="0">
              <a:solidFill>
                <a:srgbClr val="003366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8" name="Grafico 27"/>
          <p:cNvGraphicFramePr/>
          <p:nvPr/>
        </p:nvGraphicFramePr>
        <p:xfrm>
          <a:off x="-108520" y="4221088"/>
          <a:ext cx="882047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CasellaDiTesto 28"/>
          <p:cNvSpPr txBox="1">
            <a:spLocks noChangeArrowheads="1"/>
          </p:cNvSpPr>
          <p:nvPr/>
        </p:nvSpPr>
        <p:spPr bwMode="auto">
          <a:xfrm>
            <a:off x="3383360" y="4203715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b="1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b="1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Fatturazione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539552" y="878400"/>
            <a:ext cx="806489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gli aspetti relativi alla fatturazione, negli ultimi 6 mesi, che voto dà ad Acquedotto del Fiora?"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ttangolo arrotondato 22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aphicFrame>
        <p:nvGraphicFramePr>
          <p:cNvPr id="18" name="Grafico 17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403648" y="1556792"/>
          <a:ext cx="705678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144016" y="5877272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</a:t>
            </a:r>
          </a:p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611560" y="5769312"/>
            <a:ext cx="7416824" cy="5400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0" name="Tabella 29"/>
          <p:cNvGraphicFramePr>
            <a:graphicFrameLocks noGrp="1"/>
          </p:cNvGraphicFramePr>
          <p:nvPr/>
        </p:nvGraphicFramePr>
        <p:xfrm>
          <a:off x="1763688" y="5866472"/>
          <a:ext cx="662473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0310"/>
                <a:gridCol w="2302213"/>
                <a:gridCol w="2302213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86,8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87,5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87,0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2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Indice</a:t>
            </a:r>
            <a:endParaRPr lang="it-IT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9552" y="908720"/>
            <a:ext cx="4320480" cy="4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					</a:t>
            </a:r>
            <a:r>
              <a:rPr lang="it-IT" sz="1100" b="1" dirty="0" smtClean="0">
                <a:solidFill>
                  <a:srgbClr val="000000"/>
                </a:solidFill>
              </a:rPr>
              <a:t>Pag.</a:t>
            </a: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b="1" dirty="0" smtClean="0">
              <a:solidFill>
                <a:srgbClr val="000000"/>
              </a:solidFill>
            </a:endParaRPr>
          </a:p>
          <a:p>
            <a:pPr marL="180975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La Customer Satisfaction in Acea   		  3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Metodologia 	   		  4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Profilo utenza e utilizzatori dei canali	 	  7</a:t>
            </a: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Caratteristiche immobile		  8</a:t>
            </a: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</a:endParaRP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400" b="1" u="sng" cap="small" dirty="0" smtClean="0">
              <a:solidFill>
                <a:srgbClr val="00B0F0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marL="180975" lvl="0" indent="-180975" algn="just"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400" b="1" dirty="0" smtClean="0">
                <a:solidFill>
                  <a:srgbClr val="0070C0"/>
                </a:solidFill>
              </a:rPr>
              <a:t>CUSTOMER SATISFACTION INDEX</a:t>
            </a:r>
            <a:r>
              <a:rPr lang="it-IT" sz="1100" dirty="0" smtClean="0">
                <a:solidFill>
                  <a:srgbClr val="000000"/>
                </a:solidFill>
              </a:rPr>
              <a:t>	  9</a:t>
            </a:r>
          </a:p>
          <a:p>
            <a:pPr marL="180975" lvl="0" indent="-180975" algn="just"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</a:endParaRP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b="1" u="sng" cap="small" dirty="0" smtClean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43250" algn="l"/>
              </a:tabLst>
              <a:defRPr/>
            </a:pPr>
            <a:r>
              <a:rPr lang="it-IT" sz="1400" b="1" u="sng" cap="sm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Sezione </a:t>
            </a:r>
            <a:r>
              <a:rPr lang="it-IT" sz="1400" b="1" u="sng" cap="small" dirty="0" err="1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customer</a:t>
            </a:r>
            <a:r>
              <a:rPr lang="it-IT" sz="1400" b="1" u="sng" cap="sm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b="1" u="sng" cap="small" dirty="0" err="1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satisfaction</a:t>
            </a:r>
            <a:r>
              <a:rPr lang="it-IT" sz="1400" b="1" cap="sm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it-IT" sz="1100" dirty="0" smtClean="0">
                <a:solidFill>
                  <a:srgbClr val="000000"/>
                </a:solidFill>
              </a:rPr>
              <a:t>11</a:t>
            </a:r>
          </a:p>
          <a:p>
            <a:pPr algn="just">
              <a:spcBef>
                <a:spcPts val="30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000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(aree d’indagine comuni a tutte le società del Gruppo Acea)</a:t>
            </a: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400" b="1" u="sng" cap="small" dirty="0" smtClean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</a:endParaRP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Giudizio “di pancia” sul servizio idrico		 12</a:t>
            </a: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Qualità dell’acqua			 14</a:t>
            </a: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Aspetti tecnici del servizio		 15</a:t>
            </a: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Fatturazione				 18</a:t>
            </a: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Rapporto qualità prezzo		 21</a:t>
            </a: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Segnalazione guasti			 23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Intervento tecnico			 26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Numero Verde Commerciale		 29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Sportello				 33</a:t>
            </a: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Sportello online			 37</a:t>
            </a: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Sito Internet				 39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</a:endParaRP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</a:endParaRPr>
          </a:p>
          <a:p>
            <a:pPr marL="180975" indent="-180975" algn="just"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</a:endParaRPr>
          </a:p>
          <a:p>
            <a:pPr marL="180975" lvl="0" indent="-180975" algn="just"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400" b="1" dirty="0" smtClean="0">
                <a:solidFill>
                  <a:srgbClr val="0070C0"/>
                </a:solidFill>
              </a:rPr>
              <a:t>INDAGINE CAWI			</a:t>
            </a:r>
            <a:r>
              <a:rPr lang="it-IT" sz="1100" dirty="0" smtClean="0">
                <a:solidFill>
                  <a:srgbClr val="000000"/>
                </a:solidFill>
              </a:rPr>
              <a:t>54</a:t>
            </a: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4572000" y="2770418"/>
            <a:ext cx="1" cy="2520000"/>
          </a:xfrm>
          <a:prstGeom prst="line">
            <a:avLst/>
          </a:prstGeom>
          <a:ln w="3175" cmpd="thickThin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395536" y="2770418"/>
            <a:ext cx="8352928" cy="2818822"/>
          </a:xfrm>
          <a:prstGeom prst="rect">
            <a:avLst/>
          </a:prstGeom>
          <a:ln w="3175" cmpd="thickThin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726526" y="908720"/>
            <a:ext cx="439248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just"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					</a:t>
            </a:r>
            <a:r>
              <a:rPr lang="it-IT" sz="1100" b="1" dirty="0" smtClean="0">
                <a:solidFill>
                  <a:srgbClr val="000000"/>
                </a:solidFill>
              </a:rPr>
              <a:t>Pag.</a:t>
            </a:r>
          </a:p>
          <a:p>
            <a:pPr algn="just"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  <a:latin typeface="+mj-lt"/>
            </a:endParaRPr>
          </a:p>
          <a:p>
            <a:pPr algn="just"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400" dirty="0" smtClean="0">
              <a:solidFill>
                <a:srgbClr val="000000"/>
              </a:solidFill>
              <a:latin typeface="+mj-lt"/>
            </a:endParaRP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  <a:latin typeface="+mj-lt"/>
            </a:endParaRP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  <a:latin typeface="+mj-lt"/>
            </a:endParaRP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  <a:latin typeface="+mj-lt"/>
            </a:endParaRP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  <a:latin typeface="+mj-lt"/>
            </a:endParaRP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  <a:latin typeface="+mj-lt"/>
            </a:endParaRP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400" cap="small" dirty="0" smtClean="0">
              <a:solidFill>
                <a:srgbClr val="00B0F0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cap="small" dirty="0" smtClean="0">
              <a:solidFill>
                <a:srgbClr val="00B0F0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cap="small" dirty="0" smtClean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0975" indent="-180975" algn="just"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400" b="1" u="sng" cap="sm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Sezione open </a:t>
            </a:r>
            <a:r>
              <a:rPr lang="it-IT" sz="1100" dirty="0" smtClean="0">
                <a:solidFill>
                  <a:srgbClr val="000000"/>
                </a:solidFill>
              </a:rPr>
              <a:t>			 41</a:t>
            </a:r>
            <a:endParaRPr lang="it-IT" sz="1400" b="1" u="sng" cap="small" dirty="0" smtClean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30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000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(aree di approfondimento su temi d’interesse della società)</a:t>
            </a: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400" b="1" dirty="0" smtClean="0">
              <a:solidFill>
                <a:srgbClr val="0070C0"/>
              </a:solidFill>
            </a:endParaRP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400" b="1" dirty="0" smtClean="0">
              <a:solidFill>
                <a:srgbClr val="0070C0"/>
              </a:solidFill>
            </a:endParaRP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Aspetti da migliorare			 42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Numero Verde Commerciale		 43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Sportello				 44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Scelta dello sportello rispetto al NV		 45</a:t>
            </a: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Sportello online			 46</a:t>
            </a: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err="1" smtClean="0">
                <a:solidFill>
                  <a:srgbClr val="000000"/>
                </a:solidFill>
              </a:rPr>
              <a:t>App</a:t>
            </a:r>
            <a:r>
              <a:rPr lang="it-IT" sz="1100" dirty="0" smtClean="0">
                <a:solidFill>
                  <a:srgbClr val="000000"/>
                </a:solidFill>
              </a:rPr>
              <a:t> </a:t>
            </a:r>
            <a:r>
              <a:rPr lang="it-IT" sz="1100" dirty="0" err="1" smtClean="0">
                <a:solidFill>
                  <a:srgbClr val="000000"/>
                </a:solidFill>
              </a:rPr>
              <a:t>MyFiora</a:t>
            </a:r>
            <a:r>
              <a:rPr lang="it-IT" sz="1100" dirty="0" smtClean="0">
                <a:solidFill>
                  <a:srgbClr val="000000"/>
                </a:solidFill>
              </a:rPr>
              <a:t>			 47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Conoscenza dei protagonisti del servizio idrico 	 48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Utilizzo dell’acqua potabile		 49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Utilizzo Case dell’Acqua			 51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Comunicazione da parte dell’azienda		 52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000" dirty="0" smtClean="0">
              <a:solidFill>
                <a:srgbClr val="000000"/>
              </a:solidFill>
            </a:endParaRP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000" dirty="0" smtClean="0">
              <a:solidFill>
                <a:srgbClr val="000000"/>
              </a:solidFill>
            </a:endParaRP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Fatturazione – indicatori di performance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5706447" y="1844824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IMPORTANZA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 citazione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22" name="Ovale 21"/>
          <p:cNvSpPr/>
          <p:nvPr/>
        </p:nvSpPr>
        <p:spPr>
          <a:xfrm>
            <a:off x="7020272" y="3213040"/>
            <a:ext cx="576000" cy="576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600" b="1" kern="0" dirty="0" smtClean="0">
                <a:solidFill>
                  <a:prstClr val="white"/>
                </a:solidFill>
              </a:rPr>
              <a:t>23,1</a:t>
            </a:r>
            <a:endParaRPr lang="it-IT" sz="1600" b="1" kern="0" dirty="0">
              <a:solidFill>
                <a:prstClr val="white"/>
              </a:solidFill>
            </a:endParaRPr>
          </a:p>
        </p:txBody>
      </p:sp>
      <p:sp>
        <p:nvSpPr>
          <p:cNvPr id="23" name="Ovale 22"/>
          <p:cNvSpPr/>
          <p:nvPr/>
        </p:nvSpPr>
        <p:spPr>
          <a:xfrm>
            <a:off x="7056328" y="2384936"/>
            <a:ext cx="468000" cy="46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b="1" kern="0" dirty="0" smtClean="0">
                <a:solidFill>
                  <a:prstClr val="white"/>
                </a:solidFill>
              </a:rPr>
              <a:t>19,0</a:t>
            </a:r>
            <a:endParaRPr lang="it-IT" sz="1400" b="1" kern="0" dirty="0">
              <a:solidFill>
                <a:prstClr val="white"/>
              </a:solidFill>
            </a:endParaRPr>
          </a:p>
        </p:txBody>
      </p:sp>
      <p:sp>
        <p:nvSpPr>
          <p:cNvPr id="24" name="Ovale 23"/>
          <p:cNvSpPr/>
          <p:nvPr/>
        </p:nvSpPr>
        <p:spPr>
          <a:xfrm>
            <a:off x="6984447" y="4149080"/>
            <a:ext cx="684000" cy="684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35,8</a:t>
            </a:r>
            <a:endParaRPr lang="it-IT" b="1" kern="0" dirty="0">
              <a:solidFill>
                <a:prstClr val="white"/>
              </a:solidFill>
            </a:endParaRPr>
          </a:p>
        </p:txBody>
      </p:sp>
      <p:sp>
        <p:nvSpPr>
          <p:cNvPr id="25" name="Ovale 24"/>
          <p:cNvSpPr/>
          <p:nvPr/>
        </p:nvSpPr>
        <p:spPr>
          <a:xfrm>
            <a:off x="7074447" y="5301264"/>
            <a:ext cx="504000" cy="504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b="1" kern="0" dirty="0" smtClean="0">
                <a:solidFill>
                  <a:prstClr val="white"/>
                </a:solidFill>
              </a:rPr>
              <a:t>22,2</a:t>
            </a:r>
            <a:endParaRPr lang="it-IT" sz="1400" b="1" kern="0" dirty="0">
              <a:solidFill>
                <a:prstClr val="white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5652120" y="1340768"/>
            <a:ext cx="3707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dei seguenti aspetti sono i più importanti?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  <a:endParaRPr lang="it-IT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899592" y="992227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Per ognuno degli aspetti, quanto è stato soddisfatto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?” 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1" name="Connettore 1 40"/>
          <p:cNvCxnSpPr/>
          <p:nvPr/>
        </p:nvCxnSpPr>
        <p:spPr>
          <a:xfrm>
            <a:off x="5868144" y="1340768"/>
            <a:ext cx="0" cy="453600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1367096" y="1495817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voto 6-10)</a:t>
            </a:r>
            <a:endParaRPr lang="it-IT" sz="1200" cap="all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6" name="Tabella 25"/>
          <p:cNvGraphicFramePr>
            <a:graphicFrameLocks noGrp="1"/>
          </p:cNvGraphicFramePr>
          <p:nvPr/>
        </p:nvGraphicFramePr>
        <p:xfrm>
          <a:off x="179512" y="2132856"/>
          <a:ext cx="1584176" cy="3960440"/>
        </p:xfrm>
        <a:graphic>
          <a:graphicData uri="http://schemas.openxmlformats.org/drawingml/2006/table">
            <a:tbl>
              <a:tblPr/>
              <a:tblGrid>
                <a:gridCol w="1584176"/>
              </a:tblGrid>
              <a:tr h="94583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LA REGOLARITÀ NELLE LETTURA DEI CONTATORI DA PARTE DEL PERSONALE INCARICATO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90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LA CHIAREZZA E LA FACILITÀ </a:t>
                      </a:r>
                      <a:r>
                        <a:rPr lang="it-IT" sz="12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LETTURA DELLE BOLLETTE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654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LA CORRETTEZZA DEGLI IMPORTI RIPORTATI NELLE BOLLETTE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90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L'INVIO REGOLARE DELLE FATTURE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" name="CasellaDiTesto 29"/>
          <p:cNvSpPr txBox="1"/>
          <p:nvPr/>
        </p:nvSpPr>
        <p:spPr>
          <a:xfrm>
            <a:off x="4343481" y="1732746"/>
            <a:ext cx="1379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/>
              <a:t>VOTO </a:t>
            </a:r>
            <a:r>
              <a:rPr lang="it-IT" sz="1000" b="1" dirty="0"/>
              <a:t>MEDIO</a:t>
            </a:r>
          </a:p>
          <a:p>
            <a:pPr algn="ctr"/>
            <a:r>
              <a:rPr lang="it-IT" sz="1000" dirty="0"/>
              <a:t>(MIN. 1 - MAX. </a:t>
            </a:r>
            <a:r>
              <a:rPr lang="it-IT" sz="1000" dirty="0" smtClean="0"/>
              <a:t>10)</a:t>
            </a:r>
            <a:endParaRPr lang="it-IT" sz="1000" dirty="0"/>
          </a:p>
        </p:txBody>
      </p:sp>
      <p:graphicFrame>
        <p:nvGraphicFramePr>
          <p:cNvPr id="32" name="Grafico 31"/>
          <p:cNvGraphicFramePr/>
          <p:nvPr>
            <p:extLst>
              <p:ext uri="{D42A27DB-BD31-4B8C-83A1-F6EECF244321}">
                <p14:modId xmlns:p14="http://schemas.microsoft.com/office/powerpoint/2010/main" val="2043471374"/>
              </p:ext>
            </p:extLst>
          </p:nvPr>
        </p:nvGraphicFramePr>
        <p:xfrm>
          <a:off x="4211232" y="1988840"/>
          <a:ext cx="1584176" cy="433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Grafico 16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691680" y="1772816"/>
          <a:ext cx="338364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ttangolo arrotondato 17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Rapporto qualità prezzo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 bwMode="auto">
          <a:xfrm>
            <a:off x="683568" y="3185254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12" name="CasellaDiTesto 11"/>
          <p:cNvSpPr txBox="1"/>
          <p:nvPr/>
        </p:nvSpPr>
        <p:spPr bwMode="auto">
          <a:xfrm>
            <a:off x="683568" y="1842722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CasellaDiTesto 12"/>
          <p:cNvSpPr txBox="1"/>
          <p:nvPr/>
        </p:nvSpPr>
        <p:spPr bwMode="auto">
          <a:xfrm>
            <a:off x="683568" y="2469834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5579517" y="2246552"/>
            <a:ext cx="720080" cy="360016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64,7%</a:t>
            </a:r>
            <a:endParaRPr lang="it-IT" b="1" kern="0" dirty="0">
              <a:solidFill>
                <a:prstClr val="white"/>
              </a:solidFill>
            </a:endParaRPr>
          </a:p>
        </p:txBody>
      </p:sp>
      <p:graphicFrame>
        <p:nvGraphicFramePr>
          <p:cNvPr id="18" name="Grafico 17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978521" y="1628800"/>
          <a:ext cx="3096939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arentesi graffa chiusa 18"/>
          <p:cNvSpPr/>
          <p:nvPr/>
        </p:nvSpPr>
        <p:spPr>
          <a:xfrm>
            <a:off x="4859437" y="2030528"/>
            <a:ext cx="144016" cy="792088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4823941" y="1958520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/>
        </p:nvGraphicFramePr>
        <p:xfrm>
          <a:off x="7164288" y="1412777"/>
          <a:ext cx="1440160" cy="2544436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720080"/>
                <a:gridCol w="720080"/>
              </a:tblGrid>
              <a:tr h="391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1°sem. 2017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2°sem. 2016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27,1%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24,8%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47,0%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44,1%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25,9%</a:t>
                      </a:r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31,1%</a:t>
                      </a:r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74,1%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68,9%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17" name="Rettangolo 16"/>
          <p:cNvSpPr/>
          <p:nvPr/>
        </p:nvSpPr>
        <p:spPr>
          <a:xfrm>
            <a:off x="5796136" y="3465056"/>
            <a:ext cx="3024000" cy="46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5004048" y="3537064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</a:t>
            </a:r>
          </a:p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67544" y="878400"/>
            <a:ext cx="820891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Pensando complessivamente alla qualità del servizio offerto rispetto al costo sostenuto,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Rettangolo arrotondato 24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aphicFrame>
        <p:nvGraphicFramePr>
          <p:cNvPr id="26" name="Grafico 25"/>
          <p:cNvGraphicFramePr/>
          <p:nvPr/>
        </p:nvGraphicFramePr>
        <p:xfrm>
          <a:off x="-108520" y="4221088"/>
          <a:ext cx="882047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CasellaDiTesto 26"/>
          <p:cNvSpPr txBox="1">
            <a:spLocks noChangeArrowheads="1"/>
          </p:cNvSpPr>
          <p:nvPr/>
        </p:nvSpPr>
        <p:spPr bwMode="auto">
          <a:xfrm>
            <a:off x="3383360" y="4203715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b="1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b="1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arrotondato 22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aphicFrame>
        <p:nvGraphicFramePr>
          <p:cNvPr id="18" name="Grafico 17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403648" y="1556792"/>
          <a:ext cx="705678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144016" y="5877272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</a:t>
            </a:r>
          </a:p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611560" y="5769312"/>
            <a:ext cx="7416824" cy="5400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0" name="Tabella 29"/>
          <p:cNvGraphicFramePr>
            <a:graphicFrameLocks noGrp="1"/>
          </p:cNvGraphicFramePr>
          <p:nvPr/>
        </p:nvGraphicFramePr>
        <p:xfrm>
          <a:off x="1763688" y="5866472"/>
          <a:ext cx="662473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0310"/>
                <a:gridCol w="2302213"/>
                <a:gridCol w="2302213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68,9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74,1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64,7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Rapporto qualità prezzo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67544" y="878400"/>
            <a:ext cx="820891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Pensando complessivamente alla qualità del servizio offerto rispetto al costo sostenuto,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 bwMode="auto">
          <a:xfrm>
            <a:off x="683568" y="2825214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12" name="CasellaDiTesto 11"/>
          <p:cNvSpPr txBox="1"/>
          <p:nvPr/>
        </p:nvSpPr>
        <p:spPr bwMode="auto">
          <a:xfrm>
            <a:off x="683568" y="1482682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CasellaDiTesto 12"/>
          <p:cNvSpPr txBox="1"/>
          <p:nvPr/>
        </p:nvSpPr>
        <p:spPr bwMode="auto">
          <a:xfrm>
            <a:off x="683568" y="2109794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5579517" y="1886512"/>
            <a:ext cx="720080" cy="360016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98,5%</a:t>
            </a:r>
            <a:endParaRPr lang="it-IT" b="1" kern="0" dirty="0">
              <a:solidFill>
                <a:prstClr val="white"/>
              </a:solidFill>
            </a:endParaRPr>
          </a:p>
        </p:txBody>
      </p:sp>
      <p:graphicFrame>
        <p:nvGraphicFramePr>
          <p:cNvPr id="18" name="Grafico 17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978521" y="1268760"/>
          <a:ext cx="3096939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arentesi graffa chiusa 18"/>
          <p:cNvSpPr/>
          <p:nvPr/>
        </p:nvSpPr>
        <p:spPr>
          <a:xfrm>
            <a:off x="5004048" y="1670488"/>
            <a:ext cx="144016" cy="792088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4896544" y="1598480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/>
        </p:nvGraphicFramePr>
        <p:xfrm>
          <a:off x="7164288" y="1052737"/>
          <a:ext cx="1584176" cy="2544436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792088"/>
                <a:gridCol w="792088"/>
              </a:tblGrid>
              <a:tr h="391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1°sem. 2017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2°sem. 2016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86,0%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73,0%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12,0%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23,0%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2,0%</a:t>
                      </a:r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4,0%</a:t>
                      </a:r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98,0%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96,0%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17" name="Rettangolo 16"/>
          <p:cNvSpPr/>
          <p:nvPr/>
        </p:nvSpPr>
        <p:spPr>
          <a:xfrm>
            <a:off x="5796136" y="3140968"/>
            <a:ext cx="3024000" cy="46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5004048" y="3212976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</a:t>
            </a:r>
          </a:p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graphicFrame>
        <p:nvGraphicFramePr>
          <p:cNvPr id="26" name="Grafico 25"/>
          <p:cNvGraphicFramePr/>
          <p:nvPr/>
        </p:nvGraphicFramePr>
        <p:xfrm>
          <a:off x="-108520" y="4382477"/>
          <a:ext cx="882047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CasellaDiTesto 26"/>
          <p:cNvSpPr txBox="1">
            <a:spLocks noChangeArrowheads="1"/>
          </p:cNvSpPr>
          <p:nvPr/>
        </p:nvSpPr>
        <p:spPr bwMode="auto">
          <a:xfrm>
            <a:off x="3383360" y="4365104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b="1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b="1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Segnalazione guasti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634154" y="734384"/>
            <a:ext cx="787569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la relazione telefonica per la segnalazione guasti, che voto dà ad Acquedotto del Fiora?”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Rettangolo arrotondato 28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NUMERO VERDE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30" name="Rettangolo arrotondato 29"/>
          <p:cNvSpPr/>
          <p:nvPr/>
        </p:nvSpPr>
        <p:spPr>
          <a:xfrm>
            <a:off x="2555776" y="3212976"/>
            <a:ext cx="2844000" cy="1080120"/>
          </a:xfrm>
          <a:prstGeom prst="roundRect">
            <a:avLst/>
          </a:prstGeom>
          <a:ln>
            <a:solidFill>
              <a:srgbClr val="00206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ctr"/>
          <a:lstStyle/>
          <a:p>
            <a:pPr lvl="0" algn="ctr">
              <a:defRPr/>
            </a:pPr>
            <a:r>
              <a:rPr lang="it-IT" sz="1600" dirty="0" smtClean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Nell’</a:t>
            </a:r>
            <a:r>
              <a:rPr lang="it-IT" sz="1600" b="1" dirty="0" smtClean="0">
                <a:solidFill>
                  <a:srgbClr val="003366"/>
                </a:solidFill>
              </a:rPr>
              <a:t>88,2%</a:t>
            </a:r>
            <a:r>
              <a:rPr lang="it-IT" sz="1600" dirty="0" smtClean="0">
                <a:solidFill>
                  <a:srgbClr val="003366"/>
                </a:solidFill>
              </a:rPr>
              <a:t> delle segnalazioni</a:t>
            </a:r>
          </a:p>
          <a:p>
            <a:pPr lvl="0" algn="ctr">
              <a:defRPr/>
            </a:pPr>
            <a:r>
              <a:rPr lang="it-IT" sz="1600" dirty="0" smtClean="0">
                <a:solidFill>
                  <a:srgbClr val="003366"/>
                </a:solidFill>
              </a:rPr>
              <a:t> guasto, la società è intervenuta </a:t>
            </a:r>
          </a:p>
          <a:p>
            <a:pPr lvl="0" algn="ctr">
              <a:defRPr/>
            </a:pPr>
            <a:r>
              <a:rPr lang="it-IT" sz="1600" dirty="0" smtClean="0">
                <a:solidFill>
                  <a:srgbClr val="003366"/>
                </a:solidFill>
              </a:rPr>
              <a:t>per ripristinare il servizio</a:t>
            </a:r>
          </a:p>
          <a:p>
            <a:pPr lvl="0" algn="ctr">
              <a:spcBef>
                <a:spcPts val="300"/>
              </a:spcBef>
              <a:defRPr/>
            </a:pPr>
            <a:r>
              <a:rPr lang="it-IT" sz="1100" dirty="0" smtClean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[88,1%, 1° SEM. 2017]</a:t>
            </a:r>
            <a:endParaRPr lang="it-IT" b="1" dirty="0" smtClean="0">
              <a:solidFill>
                <a:srgbClr val="003366"/>
              </a:solidFill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Segnalazione guasti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34154" y="878400"/>
            <a:ext cx="787569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la relazione telefonica per la segnalazione guasti, che voto dà ad Acquedotto del Fiora?”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NUMERO VERDE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403648" y="1556792"/>
          <a:ext cx="705678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144016" y="5877272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</a:t>
            </a:r>
          </a:p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11560" y="5769312"/>
            <a:ext cx="7416824" cy="5400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763688" y="5866472"/>
          <a:ext cx="662473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0310"/>
                <a:gridCol w="2302213"/>
                <a:gridCol w="2302213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96,0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98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98,5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Segnalazione guasti</a:t>
            </a:r>
            <a:endParaRPr lang="it-IT" dirty="0"/>
          </a:p>
        </p:txBody>
      </p:sp>
      <p:sp>
        <p:nvSpPr>
          <p:cNvPr id="7" name="Rettangolo arrotondato 6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NUMERO VERDE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472495" y="980728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dei seguenti aspetti sono i più importanti?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  <a:endParaRPr lang="it-IT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(max 2 risposte)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99592" y="98072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Per ognuno degli aspetti, quanto è stato soddisfatto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?” 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706447" y="1844824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IMPORTANZA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 citazione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18" name="Ovale 17"/>
          <p:cNvSpPr/>
          <p:nvPr/>
        </p:nvSpPr>
        <p:spPr>
          <a:xfrm>
            <a:off x="7092447" y="2384936"/>
            <a:ext cx="468000" cy="46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b="1" kern="0" dirty="0" smtClean="0">
                <a:solidFill>
                  <a:prstClr val="white"/>
                </a:solidFill>
              </a:rPr>
              <a:t>16,1</a:t>
            </a:r>
            <a:endParaRPr lang="it-IT" sz="1400" b="1" kern="0" dirty="0">
              <a:solidFill>
                <a:prstClr val="white"/>
              </a:solidFill>
            </a:endParaRPr>
          </a:p>
        </p:txBody>
      </p:sp>
      <p:sp>
        <p:nvSpPr>
          <p:cNvPr id="19" name="Ovale 18"/>
          <p:cNvSpPr/>
          <p:nvPr/>
        </p:nvSpPr>
        <p:spPr>
          <a:xfrm>
            <a:off x="6984447" y="4149080"/>
            <a:ext cx="684000" cy="684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38,1</a:t>
            </a:r>
            <a:endParaRPr lang="it-IT" b="1" kern="0" dirty="0">
              <a:solidFill>
                <a:prstClr val="white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367096" y="1495817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voto 6-10)</a:t>
            </a:r>
            <a:endParaRPr lang="it-IT" sz="1200" cap="all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2" name="Tabella 21"/>
          <p:cNvGraphicFramePr>
            <a:graphicFrameLocks noGrp="1"/>
          </p:cNvGraphicFramePr>
          <p:nvPr/>
        </p:nvGraphicFramePr>
        <p:xfrm>
          <a:off x="179512" y="2132856"/>
          <a:ext cx="1584176" cy="3960440"/>
        </p:xfrm>
        <a:graphic>
          <a:graphicData uri="http://schemas.openxmlformats.org/drawingml/2006/table">
            <a:tbl>
              <a:tblPr/>
              <a:tblGrid>
                <a:gridCol w="1584176"/>
              </a:tblGrid>
              <a:tr h="94583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 TEMPI </a:t>
                      </a:r>
                      <a:r>
                        <a:rPr lang="it-IT" sz="12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ATTESA AL TELEFONO PER PARLARE CON L’OPERATORE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90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LA FACILITÀ </a:t>
                      </a:r>
                      <a:r>
                        <a:rPr lang="it-IT" sz="12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SEGUIRE LE INDICAZIONI DATE DAL RISPONDITORE AUTOMATICO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654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LA CHIAREZZA DELLE INFORMAZIONI FORNITE DALL’OPERATORE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90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LA CORTESIA E DISPONIBILITÀ DELL’OPERATORE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3" name="CasellaDiTesto 22"/>
          <p:cNvSpPr txBox="1"/>
          <p:nvPr/>
        </p:nvSpPr>
        <p:spPr>
          <a:xfrm>
            <a:off x="4343481" y="1732746"/>
            <a:ext cx="1379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/>
              <a:t>VOTO </a:t>
            </a:r>
            <a:r>
              <a:rPr lang="it-IT" sz="1000" b="1" dirty="0"/>
              <a:t>MEDIO</a:t>
            </a:r>
          </a:p>
          <a:p>
            <a:pPr algn="ctr"/>
            <a:r>
              <a:rPr lang="it-IT" sz="1000" dirty="0"/>
              <a:t>(MIN. 1 - MAX. </a:t>
            </a:r>
            <a:r>
              <a:rPr lang="it-IT" sz="1000" dirty="0" smtClean="0"/>
              <a:t>10)</a:t>
            </a:r>
            <a:endParaRPr lang="it-IT" sz="1000" dirty="0"/>
          </a:p>
        </p:txBody>
      </p:sp>
      <p:graphicFrame>
        <p:nvGraphicFramePr>
          <p:cNvPr id="24" name="Grafico 23"/>
          <p:cNvGraphicFramePr/>
          <p:nvPr>
            <p:extLst>
              <p:ext uri="{D42A27DB-BD31-4B8C-83A1-F6EECF244321}">
                <p14:modId xmlns:p14="http://schemas.microsoft.com/office/powerpoint/2010/main" val="2043471374"/>
              </p:ext>
            </p:extLst>
          </p:nvPr>
        </p:nvGraphicFramePr>
        <p:xfrm>
          <a:off x="4211232" y="1988840"/>
          <a:ext cx="1584176" cy="433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Grafico 24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691680" y="1772816"/>
          <a:ext cx="338364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Ovale 25"/>
          <p:cNvSpPr/>
          <p:nvPr/>
        </p:nvSpPr>
        <p:spPr>
          <a:xfrm>
            <a:off x="7128447" y="3284984"/>
            <a:ext cx="396000" cy="396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100" b="1" kern="0" dirty="0" smtClean="0">
                <a:solidFill>
                  <a:prstClr val="white"/>
                </a:solidFill>
              </a:rPr>
              <a:t>12,9</a:t>
            </a:r>
            <a:endParaRPr lang="it-IT" sz="1100" b="1" kern="0" dirty="0">
              <a:solidFill>
                <a:prstClr val="white"/>
              </a:solidFill>
            </a:endParaRPr>
          </a:p>
        </p:txBody>
      </p:sp>
      <p:sp>
        <p:nvSpPr>
          <p:cNvPr id="27" name="Ovale 26"/>
          <p:cNvSpPr/>
          <p:nvPr/>
        </p:nvSpPr>
        <p:spPr>
          <a:xfrm>
            <a:off x="7020447" y="5085184"/>
            <a:ext cx="612000" cy="612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32,9</a:t>
            </a:r>
            <a:endParaRPr lang="it-IT" b="1" kern="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 bwMode="auto">
          <a:xfrm>
            <a:off x="539552" y="2825214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12" name="CasellaDiTesto 11"/>
          <p:cNvSpPr txBox="1"/>
          <p:nvPr/>
        </p:nvSpPr>
        <p:spPr bwMode="auto">
          <a:xfrm>
            <a:off x="539552" y="1482682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CasellaDiTesto 12"/>
          <p:cNvSpPr txBox="1"/>
          <p:nvPr/>
        </p:nvSpPr>
        <p:spPr bwMode="auto">
          <a:xfrm>
            <a:off x="539552" y="2109794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5579517" y="1886512"/>
            <a:ext cx="720080" cy="360016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96,5%</a:t>
            </a:r>
            <a:endParaRPr lang="it-IT" b="1" kern="0" dirty="0">
              <a:solidFill>
                <a:prstClr val="white"/>
              </a:solidFill>
            </a:endParaRPr>
          </a:p>
        </p:txBody>
      </p:sp>
      <p:graphicFrame>
        <p:nvGraphicFramePr>
          <p:cNvPr id="18" name="Grafico 17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834505" y="1268760"/>
          <a:ext cx="3096939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arentesi graffa chiusa 18"/>
          <p:cNvSpPr/>
          <p:nvPr/>
        </p:nvSpPr>
        <p:spPr>
          <a:xfrm>
            <a:off x="4859437" y="1670488"/>
            <a:ext cx="144016" cy="792088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4823941" y="1598480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/>
        </p:nvGraphicFramePr>
        <p:xfrm>
          <a:off x="7164288" y="1316612"/>
          <a:ext cx="1440160" cy="2544436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720080"/>
                <a:gridCol w="720080"/>
              </a:tblGrid>
              <a:tr h="391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1°sem. 2017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2°sem. 2016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74,5%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76,0%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16,5%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17,5%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9,0%</a:t>
                      </a:r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6,5%</a:t>
                      </a:r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91,0%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93,5%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17" name="Rettangolo 16"/>
          <p:cNvSpPr/>
          <p:nvPr/>
        </p:nvSpPr>
        <p:spPr>
          <a:xfrm>
            <a:off x="5796136" y="3356992"/>
            <a:ext cx="3024000" cy="46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5004048" y="3429000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</a:t>
            </a:r>
          </a:p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graphicFrame>
        <p:nvGraphicFramePr>
          <p:cNvPr id="26" name="Grafico 25"/>
          <p:cNvGraphicFramePr/>
          <p:nvPr/>
        </p:nvGraphicFramePr>
        <p:xfrm>
          <a:off x="-108520" y="4382477"/>
          <a:ext cx="882047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CasellaDiTesto 26"/>
          <p:cNvSpPr txBox="1">
            <a:spLocks noChangeArrowheads="1"/>
          </p:cNvSpPr>
          <p:nvPr/>
        </p:nvSpPr>
        <p:spPr bwMode="auto">
          <a:xfrm>
            <a:off x="3383360" y="4365104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b="1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b="1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Intervento tecnico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1278000" y="878400"/>
            <a:ext cx="6588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l’intervento tecnico ricevuto, che voto dà ad Acquedotto del Fiora?” 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ttangolo arrotondato 22"/>
          <p:cNvSpPr/>
          <p:nvPr/>
        </p:nvSpPr>
        <p:spPr>
          <a:xfrm>
            <a:off x="3312000" y="6539477"/>
            <a:ext cx="252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HANNO RICEVUTO UN INTERVENTO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25" name="Rettangolo arrotondato 24"/>
          <p:cNvSpPr/>
          <p:nvPr/>
        </p:nvSpPr>
        <p:spPr>
          <a:xfrm>
            <a:off x="2771800" y="2996952"/>
            <a:ext cx="2844000" cy="1080120"/>
          </a:xfrm>
          <a:prstGeom prst="roundRect">
            <a:avLst/>
          </a:prstGeom>
          <a:ln>
            <a:solidFill>
              <a:srgbClr val="00206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ctr"/>
          <a:lstStyle/>
          <a:p>
            <a:pPr lvl="0" algn="ctr">
              <a:defRPr/>
            </a:pPr>
            <a:r>
              <a:rPr lang="it-IT" sz="1600" b="1" dirty="0" smtClean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Il 91</a:t>
            </a:r>
            <a:r>
              <a:rPr lang="it-IT" sz="1600" b="1" dirty="0" smtClean="0">
                <a:solidFill>
                  <a:srgbClr val="003366"/>
                </a:solidFill>
              </a:rPr>
              <a:t>%</a:t>
            </a:r>
            <a:r>
              <a:rPr lang="it-IT" sz="1600" dirty="0" smtClean="0">
                <a:solidFill>
                  <a:srgbClr val="003366"/>
                </a:solidFill>
              </a:rPr>
              <a:t> del campione </a:t>
            </a:r>
          </a:p>
          <a:p>
            <a:pPr lvl="0" algn="ctr">
              <a:defRPr/>
            </a:pPr>
            <a:r>
              <a:rPr lang="it-IT" sz="1600" dirty="0" smtClean="0">
                <a:solidFill>
                  <a:srgbClr val="003366"/>
                </a:solidFill>
              </a:rPr>
              <a:t>è riuscito a risolvere il problema </a:t>
            </a:r>
          </a:p>
          <a:p>
            <a:pPr lvl="0" algn="ctr">
              <a:defRPr/>
            </a:pPr>
            <a:r>
              <a:rPr lang="it-IT" sz="1600" dirty="0" smtClean="0">
                <a:solidFill>
                  <a:srgbClr val="003366"/>
                </a:solidFill>
              </a:rPr>
              <a:t>tramite l’intervento tecnico</a:t>
            </a:r>
          </a:p>
          <a:p>
            <a:pPr lvl="0" algn="ctr">
              <a:defRPr/>
            </a:pPr>
            <a:r>
              <a:rPr lang="it-IT" sz="1100" dirty="0" smtClean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[89,0%, 1° SEM. 2017]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403648" y="1556792"/>
          <a:ext cx="705678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144016" y="5877272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</a:t>
            </a:r>
          </a:p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11560" y="5769312"/>
            <a:ext cx="7416824" cy="5400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763688" y="5866472"/>
          <a:ext cx="662473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0310"/>
                <a:gridCol w="2302213"/>
                <a:gridCol w="2302213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93,5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91,0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96,5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Intervento tecnico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278000" y="878400"/>
            <a:ext cx="6588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l’intervento tecnico ricevuto, che voto dà ad Acquedotto del Fiora?” 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3312000" y="6539477"/>
            <a:ext cx="252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HANNO RICEVUTO UN INTERVENTO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5472495" y="980728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dei seguenti aspetti sono i più importanti?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  <a:endParaRPr lang="it-IT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(max 2 risposte)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99592" y="98072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Per ognuno degli aspetti, quanto è stato soddisfatto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?” 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706447" y="1844824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IMPORTANZA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 citazione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18" name="Ovale 17"/>
          <p:cNvSpPr/>
          <p:nvPr/>
        </p:nvSpPr>
        <p:spPr>
          <a:xfrm>
            <a:off x="6948264" y="2204864"/>
            <a:ext cx="792000" cy="792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46,7</a:t>
            </a:r>
            <a:endParaRPr lang="it-IT" b="1" kern="0" dirty="0">
              <a:solidFill>
                <a:prstClr val="white"/>
              </a:solidFill>
            </a:endParaRPr>
          </a:p>
        </p:txBody>
      </p:sp>
      <p:sp>
        <p:nvSpPr>
          <p:cNvPr id="19" name="Ovale 18"/>
          <p:cNvSpPr/>
          <p:nvPr/>
        </p:nvSpPr>
        <p:spPr>
          <a:xfrm>
            <a:off x="7074264" y="4149080"/>
            <a:ext cx="540000" cy="54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b="1" kern="0" dirty="0" smtClean="0">
                <a:solidFill>
                  <a:prstClr val="white"/>
                </a:solidFill>
              </a:rPr>
              <a:t>19,1</a:t>
            </a:r>
            <a:endParaRPr lang="it-IT" sz="1400" b="1" kern="0" dirty="0">
              <a:solidFill>
                <a:prstClr val="white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367096" y="1495817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voto 6-10)</a:t>
            </a:r>
            <a:endParaRPr lang="it-IT" sz="1200" cap="all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2" name="Tabella 21"/>
          <p:cNvGraphicFramePr>
            <a:graphicFrameLocks noGrp="1"/>
          </p:cNvGraphicFramePr>
          <p:nvPr/>
        </p:nvGraphicFramePr>
        <p:xfrm>
          <a:off x="179512" y="2132856"/>
          <a:ext cx="1584176" cy="3960440"/>
        </p:xfrm>
        <a:graphic>
          <a:graphicData uri="http://schemas.openxmlformats.org/drawingml/2006/table">
            <a:tbl>
              <a:tblPr/>
              <a:tblGrid>
                <a:gridCol w="1584176"/>
              </a:tblGrid>
              <a:tr h="94583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RAPIDITÀ  </a:t>
                      </a:r>
                      <a:r>
                        <a:rPr lang="it-IT" sz="12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INTERVENTO DOPO LA SUA RICHIESTA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90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RISPETTO DEGLI ORARI DEGLI APPUNTAMENTI DA PARTE DEI TECNICI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654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CORTESIA E  DISPONIBILITÀ DEI TECNICI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90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COMPRENSIONE DEL PROBLEMA E CAPACITÀ </a:t>
                      </a:r>
                      <a:r>
                        <a:rPr lang="it-IT" sz="12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RISPOSTA-RISOLUZIONE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3" name="CasellaDiTesto 22"/>
          <p:cNvSpPr txBox="1"/>
          <p:nvPr/>
        </p:nvSpPr>
        <p:spPr>
          <a:xfrm>
            <a:off x="4343481" y="1732746"/>
            <a:ext cx="1379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/>
              <a:t>VOTO </a:t>
            </a:r>
            <a:r>
              <a:rPr lang="it-IT" sz="1000" b="1" dirty="0"/>
              <a:t>MEDIO</a:t>
            </a:r>
          </a:p>
          <a:p>
            <a:pPr algn="ctr"/>
            <a:r>
              <a:rPr lang="it-IT" sz="1000" dirty="0"/>
              <a:t>(MIN. 1 - MAX. </a:t>
            </a:r>
            <a:r>
              <a:rPr lang="it-IT" sz="1000" dirty="0" smtClean="0"/>
              <a:t>10)</a:t>
            </a:r>
            <a:endParaRPr lang="it-IT" sz="1000" dirty="0"/>
          </a:p>
        </p:txBody>
      </p:sp>
      <p:graphicFrame>
        <p:nvGraphicFramePr>
          <p:cNvPr id="24" name="Grafico 23"/>
          <p:cNvGraphicFramePr/>
          <p:nvPr>
            <p:extLst>
              <p:ext uri="{D42A27DB-BD31-4B8C-83A1-F6EECF244321}">
                <p14:modId xmlns:p14="http://schemas.microsoft.com/office/powerpoint/2010/main" val="2043471374"/>
              </p:ext>
            </p:extLst>
          </p:nvPr>
        </p:nvGraphicFramePr>
        <p:xfrm>
          <a:off x="4211232" y="1988840"/>
          <a:ext cx="1584176" cy="433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Grafico 24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691680" y="1772816"/>
          <a:ext cx="338364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Ovale 25"/>
          <p:cNvSpPr/>
          <p:nvPr/>
        </p:nvSpPr>
        <p:spPr>
          <a:xfrm>
            <a:off x="7146264" y="3284984"/>
            <a:ext cx="396000" cy="396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100" b="1" kern="0" dirty="0" smtClean="0">
                <a:solidFill>
                  <a:prstClr val="white"/>
                </a:solidFill>
              </a:rPr>
              <a:t>10,6</a:t>
            </a:r>
            <a:endParaRPr lang="it-IT" sz="1100" b="1" kern="0" dirty="0">
              <a:solidFill>
                <a:prstClr val="white"/>
              </a:solidFill>
            </a:endParaRPr>
          </a:p>
        </p:txBody>
      </p:sp>
      <p:sp>
        <p:nvSpPr>
          <p:cNvPr id="27" name="Ovale 26"/>
          <p:cNvSpPr/>
          <p:nvPr/>
        </p:nvSpPr>
        <p:spPr>
          <a:xfrm>
            <a:off x="7038264" y="5085184"/>
            <a:ext cx="576000" cy="576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600" b="1" kern="0" dirty="0" smtClean="0">
                <a:solidFill>
                  <a:prstClr val="white"/>
                </a:solidFill>
              </a:rPr>
              <a:t>23,6</a:t>
            </a:r>
            <a:endParaRPr lang="it-IT" sz="1600" b="1" kern="0" dirty="0">
              <a:solidFill>
                <a:prstClr val="white"/>
              </a:solidFill>
            </a:endParaRPr>
          </a:p>
        </p:txBody>
      </p:sp>
      <p:sp>
        <p:nvSpPr>
          <p:cNvPr id="20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Intervento tecnico</a:t>
            </a:r>
            <a:endParaRPr lang="it-IT" dirty="0"/>
          </a:p>
        </p:txBody>
      </p:sp>
      <p:sp>
        <p:nvSpPr>
          <p:cNvPr id="28" name="Rettangolo arrotondato 27"/>
          <p:cNvSpPr/>
          <p:nvPr/>
        </p:nvSpPr>
        <p:spPr>
          <a:xfrm>
            <a:off x="3312000" y="6539477"/>
            <a:ext cx="252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HANNO RICEVUTO UN INTERVENTO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 bwMode="auto">
          <a:xfrm>
            <a:off x="539552" y="2825214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12" name="CasellaDiTesto 11"/>
          <p:cNvSpPr txBox="1"/>
          <p:nvPr/>
        </p:nvSpPr>
        <p:spPr bwMode="auto">
          <a:xfrm>
            <a:off x="539552" y="1482682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CasellaDiTesto 12"/>
          <p:cNvSpPr txBox="1"/>
          <p:nvPr/>
        </p:nvSpPr>
        <p:spPr bwMode="auto">
          <a:xfrm>
            <a:off x="539552" y="2109794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5579517" y="1886512"/>
            <a:ext cx="720080" cy="360016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85,0%</a:t>
            </a:r>
            <a:endParaRPr lang="it-IT" b="1" kern="0" dirty="0">
              <a:solidFill>
                <a:prstClr val="white"/>
              </a:solidFill>
            </a:endParaRPr>
          </a:p>
        </p:txBody>
      </p:sp>
      <p:graphicFrame>
        <p:nvGraphicFramePr>
          <p:cNvPr id="18" name="Grafico 17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834505" y="1268760"/>
          <a:ext cx="3096939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arentesi graffa chiusa 18"/>
          <p:cNvSpPr/>
          <p:nvPr/>
        </p:nvSpPr>
        <p:spPr>
          <a:xfrm>
            <a:off x="4859437" y="1670488"/>
            <a:ext cx="144016" cy="792088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4823941" y="1598480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/>
        </p:nvGraphicFramePr>
        <p:xfrm>
          <a:off x="7236632" y="1268761"/>
          <a:ext cx="1511832" cy="2544436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755916"/>
                <a:gridCol w="755916"/>
              </a:tblGrid>
              <a:tr h="391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1°sem. 2017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2°sem. 2016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62,1%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70,5%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21,7%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21,0%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16,3%</a:t>
                      </a:r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8,5%</a:t>
                      </a:r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83,7%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91,5%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17" name="Rettangolo 16"/>
          <p:cNvSpPr/>
          <p:nvPr/>
        </p:nvSpPr>
        <p:spPr>
          <a:xfrm>
            <a:off x="5868480" y="3321040"/>
            <a:ext cx="3024000" cy="46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5040560" y="3393048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</a:t>
            </a:r>
          </a:p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graphicFrame>
        <p:nvGraphicFramePr>
          <p:cNvPr id="26" name="Grafico 25"/>
          <p:cNvGraphicFramePr/>
          <p:nvPr/>
        </p:nvGraphicFramePr>
        <p:xfrm>
          <a:off x="-108520" y="4382477"/>
          <a:ext cx="882047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CasellaDiTesto 26"/>
          <p:cNvSpPr txBox="1">
            <a:spLocks noChangeArrowheads="1"/>
          </p:cNvSpPr>
          <p:nvPr/>
        </p:nvSpPr>
        <p:spPr bwMode="auto">
          <a:xfrm>
            <a:off x="3383360" y="4365104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b="1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b="1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Numero verde commerciale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503548" y="878400"/>
            <a:ext cx="813690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il servizio ricevuto telefonando al Numero Verde,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Rettangolo arrotondato 28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NUMERO VERDE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-36512" y="115200"/>
            <a:ext cx="8892000" cy="579600"/>
          </a:xfrm>
        </p:spPr>
        <p:txBody>
          <a:bodyPr/>
          <a:lstStyle/>
          <a:p>
            <a:r>
              <a:rPr lang="it-IT" dirty="0"/>
              <a:t> L</a:t>
            </a:r>
            <a:r>
              <a:rPr lang="it-IT" dirty="0" smtClean="0"/>
              <a:t>a Customer </a:t>
            </a:r>
            <a:r>
              <a:rPr lang="it-IT" dirty="0"/>
              <a:t>S</a:t>
            </a:r>
            <a:r>
              <a:rPr lang="it-IT" dirty="0" smtClean="0"/>
              <a:t>atisfaction in Acea</a:t>
            </a:r>
            <a:endParaRPr lang="it-IT" dirty="0"/>
          </a:p>
        </p:txBody>
      </p:sp>
      <p:sp>
        <p:nvSpPr>
          <p:cNvPr id="4" name="Rectangle 205"/>
          <p:cNvSpPr>
            <a:spLocks noChangeArrowheads="1"/>
          </p:cNvSpPr>
          <p:nvPr/>
        </p:nvSpPr>
        <p:spPr bwMode="auto">
          <a:xfrm>
            <a:off x="323528" y="980728"/>
            <a:ext cx="8568952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/>
            <a:endParaRPr lang="it-IT" sz="14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it-IT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Gruppo Acea ha fatto della strategia dell’attenzione verso il cliente un processo fondamentale dell’agire 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d’impresa </a:t>
            </a:r>
            <a:r>
              <a:rPr lang="it-IT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sviluppando una politica di ascolto dei propri 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clienti attraverso </a:t>
            </a:r>
            <a:r>
              <a:rPr lang="it-IT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rilevazioni periodiche di Customer 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Satisfaction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it-IT" sz="14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1800"/>
              </a:spcBef>
            </a:pP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Le Società oggetto d’indagine in Italia per l</a:t>
            </a:r>
            <a:r>
              <a:rPr lang="it-IT" sz="1400" i="1" dirty="0" smtClean="0">
                <a:solidFill>
                  <a:srgbClr val="000000"/>
                </a:solidFill>
                <a:latin typeface="Verdana"/>
              </a:rPr>
              <a:t>’Area Idrico 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sono: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Ato 2 Roma 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e i Comuni acquisiti nella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Provincia di Roma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Ato 5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Gori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Umbra Acque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Acquedotto del Fiora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Acque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Publiacqua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Crea Gestioni,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err="1" smtClean="0">
                <a:solidFill>
                  <a:srgbClr val="4F81BD"/>
                </a:solidFill>
                <a:latin typeface="Verdana"/>
              </a:rPr>
              <a:t>Sogea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 e </a:t>
            </a:r>
            <a:r>
              <a:rPr lang="it-IT" sz="1400" b="1" dirty="0" err="1" smtClean="0">
                <a:solidFill>
                  <a:srgbClr val="4F81BD"/>
                </a:solidFill>
                <a:latin typeface="Verdana"/>
              </a:rPr>
              <a:t>Geal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 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mentre per l’</a:t>
            </a:r>
            <a:r>
              <a:rPr lang="it-IT" sz="1400" i="1" dirty="0" smtClean="0">
                <a:solidFill>
                  <a:srgbClr val="000000"/>
                </a:solidFill>
                <a:latin typeface="Verdana"/>
              </a:rPr>
              <a:t>Area Energia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:</a:t>
            </a:r>
            <a:r>
              <a:rPr lang="it-IT" sz="1400" b="1" i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Acea Energia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Areti 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e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Illuminazione</a:t>
            </a:r>
            <a:r>
              <a:rPr lang="it-IT" sz="1400" b="1" dirty="0" smtClean="0">
                <a:solidFill>
                  <a:srgbClr val="FF9900"/>
                </a:solidFill>
                <a:latin typeface="Verdana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Pubblica</a:t>
            </a:r>
            <a:r>
              <a:rPr lang="it-IT" sz="1400" b="1" dirty="0" smtClean="0">
                <a:solidFill>
                  <a:srgbClr val="FF9900"/>
                </a:solidFill>
                <a:latin typeface="Verdana"/>
              </a:rPr>
              <a:t> 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(Roma). </a:t>
            </a:r>
          </a:p>
          <a:p>
            <a:pPr algn="just">
              <a:spcBef>
                <a:spcPts val="1800"/>
              </a:spcBef>
              <a:buClr>
                <a:srgbClr val="C0504D">
                  <a:lumMod val="60000"/>
                  <a:lumOff val="40000"/>
                </a:srgbClr>
              </a:buClr>
              <a:defRPr/>
            </a:pP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Ogni annualità prevede circa 50.000 interviste su territorio nazionale -  con cadenza di rilevazione semestrale.</a:t>
            </a:r>
          </a:p>
          <a:p>
            <a:pPr algn="just">
              <a:spcBef>
                <a:spcPts val="1800"/>
              </a:spcBef>
              <a:buClr>
                <a:srgbClr val="C0504D">
                  <a:lumMod val="60000"/>
                  <a:lumOff val="40000"/>
                </a:srgbClr>
              </a:buClr>
              <a:defRPr/>
            </a:pP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 il biennio 2017-2018, la Società </a:t>
            </a:r>
            <a:r>
              <a:rPr lang="it-IT" sz="14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ISTITUTO PIEPOLI SPA 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 occuperà della impostazione tecnica della ricerca, della raccolta dati e dell’analisi dei risultati.</a:t>
            </a:r>
            <a:endParaRPr lang="it-IT" sz="1400" dirty="0" smtClean="0">
              <a:solidFill>
                <a:srgbClr val="000000"/>
              </a:solidFill>
              <a:latin typeface="Verdana"/>
            </a:endParaRPr>
          </a:p>
          <a:p>
            <a:pPr algn="just">
              <a:spcBef>
                <a:spcPts val="1800"/>
              </a:spcBef>
              <a:buClr>
                <a:srgbClr val="C0504D">
                  <a:lumMod val="60000"/>
                  <a:lumOff val="40000"/>
                </a:srgbClr>
              </a:buClr>
              <a:defRPr/>
            </a:pP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L’attività di coordinamento all’interno di ACEA è svolta da ACEA Affari Istituzionali ed è diretta da </a:t>
            </a:r>
            <a:r>
              <a:rPr lang="it-IT" sz="1400" i="1" dirty="0" smtClean="0">
                <a:solidFill>
                  <a:srgbClr val="000000"/>
                </a:solidFill>
                <a:latin typeface="Verdana"/>
              </a:rPr>
              <a:t>Pietro Giannotti 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e da </a:t>
            </a:r>
            <a:r>
              <a:rPr lang="it-IT" sz="1400" i="1" dirty="0" smtClean="0">
                <a:solidFill>
                  <a:srgbClr val="000000"/>
                </a:solidFill>
                <a:latin typeface="Verdana"/>
              </a:rPr>
              <a:t>Valentina Muffatto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 in costante collaborazione con le Società interessate. </a:t>
            </a:r>
          </a:p>
          <a:p>
            <a:pPr algn="just">
              <a:spcBef>
                <a:spcPts val="1800"/>
              </a:spcBef>
              <a:buClr>
                <a:srgbClr val="C0504D">
                  <a:lumMod val="60000"/>
                  <a:lumOff val="40000"/>
                </a:srgbClr>
              </a:buClr>
              <a:defRPr/>
            </a:pP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presente documento restituisce i risultati dell’indagine di </a:t>
            </a:r>
            <a:r>
              <a:rPr lang="it-IT" sz="1400" b="1" dirty="0" err="1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Customer</a:t>
            </a:r>
            <a:r>
              <a:rPr lang="it-IT" sz="14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b="1" dirty="0" err="1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Satisfaction</a:t>
            </a:r>
            <a:r>
              <a:rPr lang="it-IT" sz="14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rispetto al servizio offerto dalla Società 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ACQUEDOTTO DEL FIORA SpA</a:t>
            </a:r>
            <a:r>
              <a:rPr lang="it-IT" sz="14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it-IT" sz="1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 riferimento al secondo semestre del 2017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 marL="742950" lvl="1" indent="-285750" algn="just">
              <a:spcBef>
                <a:spcPct val="50000"/>
              </a:spcBef>
              <a:buClr>
                <a:srgbClr val="1F497D">
                  <a:lumMod val="60000"/>
                  <a:lumOff val="40000"/>
                </a:srgbClr>
              </a:buClr>
            </a:pPr>
            <a:endParaRPr lang="it-IT" sz="14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403648" y="1556792"/>
          <a:ext cx="705678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144016" y="5877272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</a:t>
            </a:r>
          </a:p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11560" y="5769312"/>
            <a:ext cx="7416824" cy="5400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763688" y="5866472"/>
          <a:ext cx="662473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0310"/>
                <a:gridCol w="2302213"/>
                <a:gridCol w="2302213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91,5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83,7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85,0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6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Numero verde commerciale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03548" y="878400"/>
            <a:ext cx="813690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il servizio ricevuto telefonando al Numero Verde,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NUMERO VERDE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5472495" y="980728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dei seguenti aspetti sono i più importanti?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  <a:endParaRPr lang="it-IT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(max 2 risposte)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99592" y="98072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Per ognuno degli aspetti, quanto è stato soddisfatto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?” 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706447" y="1844824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IMPORTANZA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 citazione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18" name="Ovale 17"/>
          <p:cNvSpPr/>
          <p:nvPr/>
        </p:nvSpPr>
        <p:spPr>
          <a:xfrm>
            <a:off x="7218272" y="2312920"/>
            <a:ext cx="360000" cy="36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200" b="1" kern="0" dirty="0" smtClean="0">
                <a:solidFill>
                  <a:prstClr val="white"/>
                </a:solidFill>
              </a:rPr>
              <a:t>6,3</a:t>
            </a:r>
            <a:endParaRPr lang="it-IT" sz="1200" b="1" kern="0" dirty="0">
              <a:solidFill>
                <a:prstClr val="white"/>
              </a:solidFill>
            </a:endParaRPr>
          </a:p>
        </p:txBody>
      </p:sp>
      <p:sp>
        <p:nvSpPr>
          <p:cNvPr id="19" name="Ovale 18"/>
          <p:cNvSpPr/>
          <p:nvPr/>
        </p:nvSpPr>
        <p:spPr>
          <a:xfrm>
            <a:off x="7020272" y="3717032"/>
            <a:ext cx="756000" cy="756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600" b="1" kern="0" dirty="0" smtClean="0">
                <a:solidFill>
                  <a:prstClr val="white"/>
                </a:solidFill>
              </a:rPr>
              <a:t>40,5</a:t>
            </a:r>
            <a:endParaRPr lang="it-IT" sz="1600" b="1" kern="0" dirty="0">
              <a:solidFill>
                <a:prstClr val="white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367096" y="1495817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voto 6-10)</a:t>
            </a:r>
            <a:endParaRPr lang="it-IT" sz="1200" cap="all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2" name="Tabella 21"/>
          <p:cNvGraphicFramePr>
            <a:graphicFrameLocks noGrp="1"/>
          </p:cNvGraphicFramePr>
          <p:nvPr/>
        </p:nvGraphicFramePr>
        <p:xfrm>
          <a:off x="179512" y="2132857"/>
          <a:ext cx="1584176" cy="4176463"/>
        </p:xfrm>
        <a:graphic>
          <a:graphicData uri="http://schemas.openxmlformats.org/drawingml/2006/table">
            <a:tbl>
              <a:tblPr/>
              <a:tblGrid>
                <a:gridCol w="1584176"/>
              </a:tblGrid>
              <a:tr h="80625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FACILITÀ </a:t>
                      </a:r>
                      <a:r>
                        <a:rPr lang="it-IT" sz="12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SEGUIRE IL</a:t>
                      </a:r>
                      <a:r>
                        <a:rPr lang="it-IT" sz="12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RISPONDITORE AUTOMATICO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04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TEMPI </a:t>
                      </a:r>
                      <a:r>
                        <a:rPr lang="it-IT" sz="12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ATTESA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688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COMPETENZA DELL’OPERATORE 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04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CORTESIA E DISPONIBILITÀ DELL’OPERATORE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04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CHIAREZZA DELLE INFORMAZIONI FORNITE DALL’OPERATORE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3" name="CasellaDiTesto 22"/>
          <p:cNvSpPr txBox="1"/>
          <p:nvPr/>
        </p:nvSpPr>
        <p:spPr>
          <a:xfrm>
            <a:off x="4632241" y="1732746"/>
            <a:ext cx="1379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/>
              <a:t>VOTO </a:t>
            </a:r>
            <a:r>
              <a:rPr lang="it-IT" sz="1000" b="1" dirty="0"/>
              <a:t>MEDIO</a:t>
            </a:r>
          </a:p>
          <a:p>
            <a:pPr algn="ctr"/>
            <a:r>
              <a:rPr lang="it-IT" sz="1000" dirty="0"/>
              <a:t>(MIN. 1 - MAX. </a:t>
            </a:r>
            <a:r>
              <a:rPr lang="it-IT" sz="1000" dirty="0" smtClean="0"/>
              <a:t>10)</a:t>
            </a:r>
            <a:endParaRPr lang="it-IT" sz="1000" dirty="0"/>
          </a:p>
        </p:txBody>
      </p:sp>
      <p:graphicFrame>
        <p:nvGraphicFramePr>
          <p:cNvPr id="24" name="Grafico 23"/>
          <p:cNvGraphicFramePr/>
          <p:nvPr>
            <p:extLst>
              <p:ext uri="{D42A27DB-BD31-4B8C-83A1-F6EECF244321}">
                <p14:modId xmlns:p14="http://schemas.microsoft.com/office/powerpoint/2010/main" val="2043471374"/>
              </p:ext>
            </p:extLst>
          </p:nvPr>
        </p:nvGraphicFramePr>
        <p:xfrm>
          <a:off x="4499992" y="1988840"/>
          <a:ext cx="1584176" cy="433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Grafico 24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691680" y="1772816"/>
          <a:ext cx="338364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Ovale 25"/>
          <p:cNvSpPr/>
          <p:nvPr/>
        </p:nvSpPr>
        <p:spPr>
          <a:xfrm>
            <a:off x="7200272" y="3068960"/>
            <a:ext cx="396000" cy="396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100" b="1" kern="0" dirty="0" smtClean="0">
                <a:solidFill>
                  <a:prstClr val="white"/>
                </a:solidFill>
              </a:rPr>
              <a:t>14,4</a:t>
            </a:r>
            <a:endParaRPr lang="it-IT" sz="1100" b="1" kern="0" dirty="0">
              <a:solidFill>
                <a:prstClr val="white"/>
              </a:solidFill>
            </a:endParaRPr>
          </a:p>
        </p:txBody>
      </p:sp>
      <p:sp>
        <p:nvSpPr>
          <p:cNvPr id="27" name="Ovale 26"/>
          <p:cNvSpPr/>
          <p:nvPr/>
        </p:nvSpPr>
        <p:spPr>
          <a:xfrm>
            <a:off x="7128272" y="4653200"/>
            <a:ext cx="540000" cy="54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600" b="1" kern="0" dirty="0" smtClean="0">
                <a:solidFill>
                  <a:prstClr val="white"/>
                </a:solidFill>
              </a:rPr>
              <a:t>20,9</a:t>
            </a:r>
            <a:endParaRPr lang="it-IT" sz="1600" b="1" kern="0" dirty="0">
              <a:solidFill>
                <a:prstClr val="white"/>
              </a:solidFill>
            </a:endParaRPr>
          </a:p>
        </p:txBody>
      </p:sp>
      <p:sp>
        <p:nvSpPr>
          <p:cNvPr id="29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Numero verde commerciale</a:t>
            </a:r>
            <a:endParaRPr lang="it-IT" dirty="0"/>
          </a:p>
        </p:txBody>
      </p:sp>
      <p:sp>
        <p:nvSpPr>
          <p:cNvPr id="30" name="Rettangolo arrotondato 29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NUMERO VERDE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31" name="Ovale 30"/>
          <p:cNvSpPr/>
          <p:nvPr/>
        </p:nvSpPr>
        <p:spPr>
          <a:xfrm>
            <a:off x="7074272" y="5445288"/>
            <a:ext cx="648000" cy="64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600" b="1" kern="0" dirty="0" smtClean="0">
                <a:solidFill>
                  <a:prstClr val="white"/>
                </a:solidFill>
              </a:rPr>
              <a:t>18,0</a:t>
            </a:r>
            <a:endParaRPr lang="it-IT" sz="1600" b="1" kern="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olo 25"/>
          <p:cNvSpPr>
            <a:spLocks noGrp="1"/>
          </p:cNvSpPr>
          <p:nvPr>
            <p:ph type="title"/>
          </p:nvPr>
        </p:nvSpPr>
        <p:spPr>
          <a:xfrm>
            <a:off x="0" y="44624"/>
            <a:ext cx="8892000" cy="579600"/>
          </a:xfrm>
        </p:spPr>
        <p:txBody>
          <a:bodyPr/>
          <a:lstStyle/>
          <a:p>
            <a:pPr lvl="0">
              <a:defRPr/>
            </a:pPr>
            <a:r>
              <a:rPr lang="it-IT" dirty="0">
                <a:solidFill>
                  <a:prstClr val="white">
                    <a:lumMod val="50000"/>
                  </a:prstClr>
                </a:solidFill>
              </a:rPr>
              <a:t>Punti</a:t>
            </a:r>
            <a:r>
              <a:rPr lang="it-IT" spc="-300" dirty="0">
                <a:solidFill>
                  <a:prstClr val="white">
                    <a:lumMod val="50000"/>
                  </a:prstClr>
                </a:solidFill>
              </a:rPr>
              <a:t> di </a:t>
            </a:r>
            <a:r>
              <a:rPr lang="it-IT" dirty="0">
                <a:solidFill>
                  <a:prstClr val="white">
                    <a:lumMod val="50000"/>
                  </a:prstClr>
                </a:solidFill>
              </a:rPr>
              <a:t>forza</a:t>
            </a:r>
            <a:r>
              <a:rPr lang="it-IT" spc="-300" dirty="0">
                <a:solidFill>
                  <a:prstClr val="white">
                    <a:lumMod val="50000"/>
                  </a:prstClr>
                </a:solidFill>
              </a:rPr>
              <a:t> e </a:t>
            </a:r>
            <a:r>
              <a:rPr lang="it-IT" dirty="0">
                <a:solidFill>
                  <a:prstClr val="white">
                    <a:lumMod val="50000"/>
                  </a:prstClr>
                </a:solidFill>
              </a:rPr>
              <a:t>priorità</a:t>
            </a:r>
            <a:r>
              <a:rPr lang="it-IT" spc="-300" dirty="0">
                <a:solidFill>
                  <a:prstClr val="white">
                    <a:lumMod val="50000"/>
                  </a:prstClr>
                </a:solidFill>
              </a:rPr>
              <a:t> di </a:t>
            </a:r>
            <a:r>
              <a:rPr lang="it-IT" dirty="0" smtClean="0">
                <a:solidFill>
                  <a:prstClr val="white">
                    <a:lumMod val="50000"/>
                  </a:prstClr>
                </a:solidFill>
              </a:rPr>
              <a:t>intervento</a:t>
            </a:r>
            <a:endParaRPr lang="it-IT" sz="2000" dirty="0"/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664780"/>
              </p:ext>
            </p:extLst>
          </p:nvPr>
        </p:nvGraphicFramePr>
        <p:xfrm>
          <a:off x="1301768" y="1463799"/>
          <a:ext cx="7232632" cy="398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984466" y="2044847"/>
            <a:ext cx="3603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+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971600" y="4996010"/>
            <a:ext cx="360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-</a:t>
            </a: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3023194" y="6062564"/>
            <a:ext cx="504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-</a:t>
            </a:r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6385519" y="6062564"/>
            <a:ext cx="5032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+</a:t>
            </a:r>
          </a:p>
        </p:txBody>
      </p:sp>
      <p:sp>
        <p:nvSpPr>
          <p:cNvPr id="40" name="Text Box 1039"/>
          <p:cNvSpPr txBox="1">
            <a:spLocks noChangeArrowheads="1"/>
          </p:cNvSpPr>
          <p:nvPr/>
        </p:nvSpPr>
        <p:spPr bwMode="auto">
          <a:xfrm rot="16200000">
            <a:off x="203466" y="3346658"/>
            <a:ext cx="18002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600"/>
              </a:spcBef>
              <a:spcAft>
                <a:spcPts val="0"/>
              </a:spcAft>
              <a:defRPr/>
            </a:pPr>
            <a:r>
              <a:rPr lang="it-IT" sz="1400" b="1" kern="0" dirty="0" smtClean="0">
                <a:solidFill>
                  <a:srgbClr val="333333"/>
                </a:solidFill>
              </a:rPr>
              <a:t>SODDISFAZIONE</a:t>
            </a:r>
            <a:endParaRPr lang="it-IT" sz="1400" b="1" kern="0" dirty="0">
              <a:solidFill>
                <a:srgbClr val="333333"/>
              </a:solidFill>
            </a:endParaRPr>
          </a:p>
          <a:p>
            <a:pPr algn="ctr" eaLnBrk="0" fontAlgn="auto" hangingPunct="0">
              <a:spcBef>
                <a:spcPts val="600"/>
              </a:spcBef>
              <a:spcAft>
                <a:spcPts val="0"/>
              </a:spcAft>
              <a:defRPr/>
            </a:pPr>
            <a:endParaRPr lang="it-IT" sz="1400" b="1" kern="0" dirty="0">
              <a:solidFill>
                <a:srgbClr val="333333"/>
              </a:solidFill>
            </a:endParaRPr>
          </a:p>
        </p:txBody>
      </p:sp>
      <p:sp>
        <p:nvSpPr>
          <p:cNvPr id="41" name="Line 1049"/>
          <p:cNvSpPr>
            <a:spLocks noChangeShapeType="1"/>
          </p:cNvSpPr>
          <p:nvPr/>
        </p:nvSpPr>
        <p:spPr bwMode="auto">
          <a:xfrm flipV="1">
            <a:off x="1155916" y="2540124"/>
            <a:ext cx="0" cy="220980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42" name="Line 1050"/>
          <p:cNvSpPr>
            <a:spLocks noChangeShapeType="1"/>
          </p:cNvSpPr>
          <p:nvPr/>
        </p:nvSpPr>
        <p:spPr bwMode="auto">
          <a:xfrm flipV="1">
            <a:off x="3975918" y="6228630"/>
            <a:ext cx="20574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43" name="Text Box 1038"/>
          <p:cNvSpPr txBox="1">
            <a:spLocks noChangeArrowheads="1"/>
          </p:cNvSpPr>
          <p:nvPr/>
        </p:nvSpPr>
        <p:spPr bwMode="auto">
          <a:xfrm>
            <a:off x="2628925" y="6145559"/>
            <a:ext cx="47513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kern="0" dirty="0" smtClean="0">
                <a:solidFill>
                  <a:srgbClr val="333333"/>
                </a:solidFill>
              </a:rPr>
              <a:t>IMPORTANZA</a:t>
            </a:r>
            <a:endParaRPr lang="it-IT" sz="1400" b="1" kern="0" dirty="0">
              <a:solidFill>
                <a:srgbClr val="000000"/>
              </a:solidFill>
            </a:endParaRPr>
          </a:p>
        </p:txBody>
      </p:sp>
      <p:sp>
        <p:nvSpPr>
          <p:cNvPr id="44" name="Text Box 2052"/>
          <p:cNvSpPr txBox="1">
            <a:spLocks noChangeArrowheads="1"/>
          </p:cNvSpPr>
          <p:nvPr/>
        </p:nvSpPr>
        <p:spPr bwMode="auto">
          <a:xfrm>
            <a:off x="5292080" y="908720"/>
            <a:ext cx="2862000" cy="468000"/>
          </a:xfrm>
          <a:prstGeom prst="rect">
            <a:avLst/>
          </a:prstGeom>
          <a:noFill/>
          <a:ln w="635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IMPORTANTI CON </a:t>
            </a:r>
          </a:p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PERFORMANCE BUONE 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00990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COMUNICARE</a:t>
            </a:r>
            <a:endParaRPr lang="it-IT" sz="1200" b="1" u="sng" kern="0" dirty="0">
              <a:solidFill>
                <a:srgbClr val="00990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45" name="Text Box 2052"/>
          <p:cNvSpPr txBox="1">
            <a:spLocks noChangeArrowheads="1"/>
          </p:cNvSpPr>
          <p:nvPr/>
        </p:nvSpPr>
        <p:spPr bwMode="auto">
          <a:xfrm>
            <a:off x="1691680" y="908720"/>
            <a:ext cx="2862000" cy="468000"/>
          </a:xfrm>
          <a:prstGeom prst="rect">
            <a:avLst/>
          </a:prstGeom>
          <a:noFill/>
          <a:ln w="63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square" lIns="0" rIns="0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MENO IMPORTANTI</a:t>
            </a:r>
            <a:r>
              <a:rPr lang="it-IT" sz="1100" b="1" kern="0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 </a:t>
            </a: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CON PERFORMANCE BUONE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FF990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VALORIZZARE</a:t>
            </a:r>
            <a:endParaRPr lang="it-IT" sz="1400" b="1" u="sng" kern="0" dirty="0">
              <a:solidFill>
                <a:srgbClr val="FF990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46" name="Text Box 2052"/>
          <p:cNvSpPr txBox="1">
            <a:spLocks noChangeArrowheads="1"/>
          </p:cNvSpPr>
          <p:nvPr/>
        </p:nvSpPr>
        <p:spPr bwMode="auto">
          <a:xfrm>
            <a:off x="5382408" y="5517232"/>
            <a:ext cx="2862000" cy="468000"/>
          </a:xfrm>
          <a:prstGeom prst="rect">
            <a:avLst/>
          </a:prstGeom>
          <a:noFill/>
          <a:ln w="63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IMPORTANTI </a:t>
            </a: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ea typeface="ＭＳ Ｐゴシック" pitchFamily="34" charset="-128"/>
                <a:cs typeface="Arial" charset="0"/>
              </a:rPr>
              <a:t>CON </a:t>
            </a:r>
          </a:p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ea typeface="ＭＳ Ｐゴシック" pitchFamily="34" charset="-128"/>
                <a:cs typeface="Arial" charset="0"/>
              </a:rPr>
              <a:t>PERFORMANCE INFERIORI 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0070C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INVESTIRE</a:t>
            </a:r>
            <a:endParaRPr lang="it-IT" sz="1200" b="1" u="sng" kern="0" dirty="0">
              <a:solidFill>
                <a:srgbClr val="0070C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47" name="Text Box 2052"/>
          <p:cNvSpPr txBox="1">
            <a:spLocks noChangeArrowheads="1"/>
          </p:cNvSpPr>
          <p:nvPr/>
        </p:nvSpPr>
        <p:spPr bwMode="auto">
          <a:xfrm>
            <a:off x="1710000" y="5517232"/>
            <a:ext cx="2862000" cy="468000"/>
          </a:xfrm>
          <a:prstGeom prst="rect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0" rIns="0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MENO IMPORTANTI CON  PERFORMANCE INFERIORI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CONTROLLARE</a:t>
            </a:r>
            <a:endParaRPr lang="it-IT" sz="1200" b="1" u="sng" kern="0" dirty="0">
              <a:solidFill>
                <a:srgbClr val="FF000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48" name="Rectangle 23"/>
          <p:cNvSpPr>
            <a:spLocks noChangeArrowheads="1"/>
          </p:cNvSpPr>
          <p:nvPr/>
        </p:nvSpPr>
        <p:spPr bwMode="auto">
          <a:xfrm>
            <a:off x="6372200" y="3429000"/>
            <a:ext cx="2160587" cy="2270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Clr>
                <a:srgbClr val="000000"/>
              </a:buClr>
              <a:buSzPct val="100000"/>
              <a:buFont typeface="Times" pitchFamily="18" charset="0"/>
              <a:buNone/>
              <a:defRPr/>
            </a:pPr>
            <a:r>
              <a:rPr lang="it-IT" sz="900" dirty="0">
                <a:solidFill>
                  <a:schemeClr val="tx1"/>
                </a:solidFill>
                <a:latin typeface="+mn-lt"/>
              </a:rPr>
              <a:t>Soddisfazione </a:t>
            </a:r>
            <a:r>
              <a:rPr lang="it-IT" sz="900" dirty="0" smtClean="0">
                <a:solidFill>
                  <a:schemeClr val="tx1"/>
                </a:solidFill>
                <a:latin typeface="+mn-lt"/>
              </a:rPr>
              <a:t>media: </a:t>
            </a:r>
            <a:r>
              <a:rPr lang="it-IT" sz="900" b="1" dirty="0" smtClean="0">
                <a:solidFill>
                  <a:schemeClr val="tx1"/>
                </a:solidFill>
                <a:latin typeface="+mn-lt"/>
              </a:rPr>
              <a:t>85,2%</a:t>
            </a:r>
            <a:endParaRPr lang="it-IT" sz="9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" name="Rectangle 23"/>
          <p:cNvSpPr>
            <a:spLocks noChangeArrowheads="1"/>
          </p:cNvSpPr>
          <p:nvPr/>
        </p:nvSpPr>
        <p:spPr bwMode="auto">
          <a:xfrm rot="16200000">
            <a:off x="3860123" y="2058275"/>
            <a:ext cx="1506538" cy="226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Clr>
                <a:srgbClr val="000000"/>
              </a:buClr>
              <a:buSzPct val="100000"/>
              <a:buFont typeface="Times" pitchFamily="18" charset="0"/>
              <a:buNone/>
              <a:defRPr/>
            </a:pPr>
            <a:r>
              <a:rPr lang="it-IT" sz="900" dirty="0">
                <a:solidFill>
                  <a:schemeClr val="tx1"/>
                </a:solidFill>
                <a:latin typeface="+mn-lt"/>
              </a:rPr>
              <a:t>Importanza media: </a:t>
            </a:r>
            <a:r>
              <a:rPr lang="it-IT" sz="900" b="1" dirty="0" smtClean="0">
                <a:solidFill>
                  <a:schemeClr val="tx1"/>
                </a:solidFill>
                <a:latin typeface="+mn-lt"/>
              </a:rPr>
              <a:t>20,0%</a:t>
            </a:r>
            <a:endParaRPr lang="it-IT" sz="9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 bwMode="auto">
          <a:xfrm>
            <a:off x="539552" y="2825214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12" name="CasellaDiTesto 11"/>
          <p:cNvSpPr txBox="1"/>
          <p:nvPr/>
        </p:nvSpPr>
        <p:spPr bwMode="auto">
          <a:xfrm>
            <a:off x="539552" y="1482682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CasellaDiTesto 12"/>
          <p:cNvSpPr txBox="1"/>
          <p:nvPr/>
        </p:nvSpPr>
        <p:spPr bwMode="auto">
          <a:xfrm>
            <a:off x="539552" y="2109794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5579517" y="1886512"/>
            <a:ext cx="720080" cy="360016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93,1%</a:t>
            </a:r>
            <a:endParaRPr lang="it-IT" b="1" kern="0" dirty="0">
              <a:solidFill>
                <a:prstClr val="white"/>
              </a:solidFill>
            </a:endParaRPr>
          </a:p>
        </p:txBody>
      </p:sp>
      <p:graphicFrame>
        <p:nvGraphicFramePr>
          <p:cNvPr id="18" name="Grafico 17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834505" y="1268760"/>
          <a:ext cx="3096939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arentesi graffa chiusa 18"/>
          <p:cNvSpPr/>
          <p:nvPr/>
        </p:nvSpPr>
        <p:spPr>
          <a:xfrm>
            <a:off x="4859437" y="1670488"/>
            <a:ext cx="144016" cy="792088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4823941" y="1598480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/>
        </p:nvGraphicFramePr>
        <p:xfrm>
          <a:off x="7452656" y="1340769"/>
          <a:ext cx="1224136" cy="2544436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612068"/>
                <a:gridCol w="612068"/>
              </a:tblGrid>
              <a:tr h="391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1°sem. 2017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2°sem. 2016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62,7%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69,3%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30,3%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22,3%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7,0%</a:t>
                      </a:r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8,4%</a:t>
                      </a:r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93,0%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91,6%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17" name="Rettangolo 16"/>
          <p:cNvSpPr/>
          <p:nvPr/>
        </p:nvSpPr>
        <p:spPr>
          <a:xfrm>
            <a:off x="5868144" y="3393048"/>
            <a:ext cx="3024000" cy="46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5076056" y="3465056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</a:t>
            </a:r>
          </a:p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graphicFrame>
        <p:nvGraphicFramePr>
          <p:cNvPr id="26" name="Grafico 25"/>
          <p:cNvGraphicFramePr/>
          <p:nvPr/>
        </p:nvGraphicFramePr>
        <p:xfrm>
          <a:off x="-108520" y="4382477"/>
          <a:ext cx="882047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CasellaDiTesto 26"/>
          <p:cNvSpPr txBox="1">
            <a:spLocks noChangeArrowheads="1"/>
          </p:cNvSpPr>
          <p:nvPr/>
        </p:nvSpPr>
        <p:spPr bwMode="auto">
          <a:xfrm>
            <a:off x="3383360" y="4365104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b="1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b="1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Sportello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1007604" y="878400"/>
            <a:ext cx="712879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il servizio ricevuto presso lo sportello,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Rettangolo arrotondato 29"/>
          <p:cNvSpPr/>
          <p:nvPr/>
        </p:nvSpPr>
        <p:spPr>
          <a:xfrm>
            <a:off x="3672000" y="6539477"/>
            <a:ext cx="180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403648" y="1556792"/>
          <a:ext cx="705678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144016" y="5877272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</a:t>
            </a:r>
          </a:p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11560" y="5769312"/>
            <a:ext cx="7416824" cy="5400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763688" y="5866472"/>
          <a:ext cx="662473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0310"/>
                <a:gridCol w="2302213"/>
                <a:gridCol w="2302213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91,6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93,0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93,1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Sportello</a:t>
            </a:r>
            <a:endParaRPr lang="it-IT" dirty="0"/>
          </a:p>
        </p:txBody>
      </p:sp>
      <p:sp>
        <p:nvSpPr>
          <p:cNvPr id="15" name="Rettangolo arrotondato 14"/>
          <p:cNvSpPr/>
          <p:nvPr/>
        </p:nvSpPr>
        <p:spPr>
          <a:xfrm>
            <a:off x="3672000" y="6539477"/>
            <a:ext cx="180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007604" y="878400"/>
            <a:ext cx="712879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il servizio ricevuto presso lo sportello,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5472495" y="980728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dei seguenti aspetti sono i più importanti?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  <a:endParaRPr lang="it-IT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(max 2 risposte)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99592" y="98072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Per ognuno degli aspetti, quanto è stato soddisfatto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?” 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706447" y="1844824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IMPORTANZA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 citazione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18" name="Ovale 17"/>
          <p:cNvSpPr/>
          <p:nvPr/>
        </p:nvSpPr>
        <p:spPr>
          <a:xfrm>
            <a:off x="7236360" y="2168920"/>
            <a:ext cx="468000" cy="46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000" b="1" kern="0" dirty="0" smtClean="0">
                <a:solidFill>
                  <a:prstClr val="white"/>
                </a:solidFill>
              </a:rPr>
              <a:t>15,9</a:t>
            </a:r>
            <a:endParaRPr lang="it-IT" sz="1000" b="1" kern="0" dirty="0">
              <a:solidFill>
                <a:prstClr val="white"/>
              </a:solidFill>
            </a:endParaRPr>
          </a:p>
        </p:txBody>
      </p:sp>
      <p:sp>
        <p:nvSpPr>
          <p:cNvPr id="19" name="Ovale 18"/>
          <p:cNvSpPr/>
          <p:nvPr/>
        </p:nvSpPr>
        <p:spPr>
          <a:xfrm>
            <a:off x="7056360" y="3284984"/>
            <a:ext cx="828000" cy="82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600" b="1" kern="0" dirty="0" smtClean="0">
                <a:solidFill>
                  <a:prstClr val="white"/>
                </a:solidFill>
              </a:rPr>
              <a:t>31,5</a:t>
            </a:r>
            <a:endParaRPr lang="it-IT" sz="1600" b="1" kern="0" dirty="0">
              <a:solidFill>
                <a:prstClr val="white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367096" y="1495817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voto 6-10)</a:t>
            </a:r>
            <a:endParaRPr lang="it-IT" sz="1200" cap="all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2" name="Tabella 21"/>
          <p:cNvGraphicFramePr>
            <a:graphicFrameLocks noGrp="1"/>
          </p:cNvGraphicFramePr>
          <p:nvPr/>
        </p:nvGraphicFramePr>
        <p:xfrm>
          <a:off x="179512" y="1916833"/>
          <a:ext cx="1584176" cy="4320480"/>
        </p:xfrm>
        <a:graphic>
          <a:graphicData uri="http://schemas.openxmlformats.org/drawingml/2006/table">
            <a:tbl>
              <a:tblPr/>
              <a:tblGrid>
                <a:gridCol w="1584176"/>
              </a:tblGrid>
              <a:tr h="74165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TEMPI </a:t>
                      </a:r>
                      <a:r>
                        <a:rPr lang="it-IT" sz="12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ATTESA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165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TEMPI </a:t>
                      </a:r>
                      <a:r>
                        <a:rPr lang="it-IT" sz="12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it-IT" sz="12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GESTIONE DELL’OPERATORE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468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COMPETENZA DELL’OPERATORE 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74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CORTESIA E DISPONIBILITÀ DELL’OPERATORE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74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CHIAREZZA DELLE INFORMAZIONI FORNITE DALL’OPERATORE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74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ACCOGLIENZA/</a:t>
                      </a:r>
                    </a:p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COMFORT DEI LOCALI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3" name="CasellaDiTesto 22"/>
          <p:cNvSpPr txBox="1"/>
          <p:nvPr/>
        </p:nvSpPr>
        <p:spPr>
          <a:xfrm>
            <a:off x="4848265" y="1732746"/>
            <a:ext cx="1379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/>
              <a:t>VOTO </a:t>
            </a:r>
            <a:r>
              <a:rPr lang="it-IT" sz="1000" b="1" dirty="0"/>
              <a:t>MEDIO</a:t>
            </a:r>
          </a:p>
          <a:p>
            <a:pPr algn="ctr"/>
            <a:r>
              <a:rPr lang="it-IT" sz="1000" dirty="0"/>
              <a:t>(MIN. 1 - MAX. </a:t>
            </a:r>
            <a:r>
              <a:rPr lang="it-IT" sz="1000" dirty="0" smtClean="0"/>
              <a:t>10)</a:t>
            </a:r>
            <a:endParaRPr lang="it-IT" sz="1000" dirty="0"/>
          </a:p>
        </p:txBody>
      </p:sp>
      <p:graphicFrame>
        <p:nvGraphicFramePr>
          <p:cNvPr id="24" name="Grafico 23"/>
          <p:cNvGraphicFramePr/>
          <p:nvPr>
            <p:extLst>
              <p:ext uri="{D42A27DB-BD31-4B8C-83A1-F6EECF244321}">
                <p14:modId xmlns:p14="http://schemas.microsoft.com/office/powerpoint/2010/main" val="2043471374"/>
              </p:ext>
            </p:extLst>
          </p:nvPr>
        </p:nvGraphicFramePr>
        <p:xfrm>
          <a:off x="4716016" y="1988840"/>
          <a:ext cx="1584176" cy="433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Grafico 24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691680" y="1772816"/>
          <a:ext cx="338364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Ovale 25"/>
          <p:cNvSpPr/>
          <p:nvPr/>
        </p:nvSpPr>
        <p:spPr>
          <a:xfrm>
            <a:off x="7272360" y="2780928"/>
            <a:ext cx="396000" cy="396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000" b="1" kern="0" dirty="0" smtClean="0">
                <a:solidFill>
                  <a:prstClr val="white"/>
                </a:solidFill>
              </a:rPr>
              <a:t>12,5</a:t>
            </a:r>
            <a:endParaRPr lang="it-IT" sz="1000" b="1" kern="0" dirty="0">
              <a:solidFill>
                <a:prstClr val="white"/>
              </a:solidFill>
            </a:endParaRPr>
          </a:p>
        </p:txBody>
      </p:sp>
      <p:sp>
        <p:nvSpPr>
          <p:cNvPr id="27" name="Ovale 26"/>
          <p:cNvSpPr/>
          <p:nvPr/>
        </p:nvSpPr>
        <p:spPr>
          <a:xfrm>
            <a:off x="7200360" y="4257152"/>
            <a:ext cx="540000" cy="54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600" b="1" kern="0" dirty="0" smtClean="0">
                <a:solidFill>
                  <a:prstClr val="white"/>
                </a:solidFill>
              </a:rPr>
              <a:t>16,6</a:t>
            </a:r>
            <a:endParaRPr lang="it-IT" sz="1600" b="1" kern="0" dirty="0">
              <a:solidFill>
                <a:prstClr val="white"/>
              </a:solidFill>
            </a:endParaRPr>
          </a:p>
        </p:txBody>
      </p:sp>
      <p:sp>
        <p:nvSpPr>
          <p:cNvPr id="29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Indicatori di performance</a:t>
            </a:r>
            <a:endParaRPr lang="it-IT" dirty="0"/>
          </a:p>
        </p:txBody>
      </p:sp>
      <p:sp>
        <p:nvSpPr>
          <p:cNvPr id="31" name="Ovale 30"/>
          <p:cNvSpPr/>
          <p:nvPr/>
        </p:nvSpPr>
        <p:spPr>
          <a:xfrm>
            <a:off x="7308360" y="5661248"/>
            <a:ext cx="324000" cy="324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000" b="1" kern="0" dirty="0" smtClean="0">
                <a:solidFill>
                  <a:prstClr val="white"/>
                </a:solidFill>
              </a:rPr>
              <a:t>3,2</a:t>
            </a:r>
            <a:endParaRPr lang="it-IT" sz="1000" b="1" kern="0" dirty="0">
              <a:solidFill>
                <a:prstClr val="white"/>
              </a:solidFill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3672000" y="6539477"/>
            <a:ext cx="180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20" name="Ovale 19"/>
          <p:cNvSpPr/>
          <p:nvPr/>
        </p:nvSpPr>
        <p:spPr>
          <a:xfrm>
            <a:off x="7164360" y="4869160"/>
            <a:ext cx="612000" cy="612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600" b="1" kern="0" dirty="0" smtClean="0">
                <a:solidFill>
                  <a:prstClr val="white"/>
                </a:solidFill>
              </a:rPr>
              <a:t>20,4</a:t>
            </a:r>
            <a:endParaRPr lang="it-IT" sz="1600" b="1" kern="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olo 25"/>
          <p:cNvSpPr>
            <a:spLocks noGrp="1"/>
          </p:cNvSpPr>
          <p:nvPr>
            <p:ph type="title"/>
          </p:nvPr>
        </p:nvSpPr>
        <p:spPr>
          <a:xfrm>
            <a:off x="0" y="44624"/>
            <a:ext cx="8892000" cy="579600"/>
          </a:xfrm>
        </p:spPr>
        <p:txBody>
          <a:bodyPr/>
          <a:lstStyle/>
          <a:p>
            <a:pPr lvl="0">
              <a:defRPr/>
            </a:pPr>
            <a:r>
              <a:rPr lang="it-IT" dirty="0">
                <a:solidFill>
                  <a:prstClr val="white">
                    <a:lumMod val="50000"/>
                  </a:prstClr>
                </a:solidFill>
              </a:rPr>
              <a:t>Punti</a:t>
            </a:r>
            <a:r>
              <a:rPr lang="it-IT" spc="-300" dirty="0">
                <a:solidFill>
                  <a:prstClr val="white">
                    <a:lumMod val="50000"/>
                  </a:prstClr>
                </a:solidFill>
              </a:rPr>
              <a:t> di </a:t>
            </a:r>
            <a:r>
              <a:rPr lang="it-IT" dirty="0">
                <a:solidFill>
                  <a:prstClr val="white">
                    <a:lumMod val="50000"/>
                  </a:prstClr>
                </a:solidFill>
              </a:rPr>
              <a:t>forza</a:t>
            </a:r>
            <a:r>
              <a:rPr lang="it-IT" spc="-300" dirty="0">
                <a:solidFill>
                  <a:prstClr val="white">
                    <a:lumMod val="50000"/>
                  </a:prstClr>
                </a:solidFill>
              </a:rPr>
              <a:t> e </a:t>
            </a:r>
            <a:r>
              <a:rPr lang="it-IT" dirty="0">
                <a:solidFill>
                  <a:prstClr val="white">
                    <a:lumMod val="50000"/>
                  </a:prstClr>
                </a:solidFill>
              </a:rPr>
              <a:t>priorità</a:t>
            </a:r>
            <a:r>
              <a:rPr lang="it-IT" spc="-300" dirty="0">
                <a:solidFill>
                  <a:prstClr val="white">
                    <a:lumMod val="50000"/>
                  </a:prstClr>
                </a:solidFill>
              </a:rPr>
              <a:t> di </a:t>
            </a:r>
            <a:r>
              <a:rPr lang="it-IT" dirty="0" smtClean="0">
                <a:solidFill>
                  <a:prstClr val="white">
                    <a:lumMod val="50000"/>
                  </a:prstClr>
                </a:solidFill>
              </a:rPr>
              <a:t>intervento</a:t>
            </a:r>
            <a:endParaRPr lang="it-IT" sz="2000" dirty="0"/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664780"/>
              </p:ext>
            </p:extLst>
          </p:nvPr>
        </p:nvGraphicFramePr>
        <p:xfrm>
          <a:off x="1301768" y="1391791"/>
          <a:ext cx="7232632" cy="398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984466" y="1972839"/>
            <a:ext cx="3603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+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971600" y="4924002"/>
            <a:ext cx="360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-</a:t>
            </a: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3023194" y="5990556"/>
            <a:ext cx="504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-</a:t>
            </a:r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6385519" y="5990556"/>
            <a:ext cx="5032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+</a:t>
            </a:r>
          </a:p>
        </p:txBody>
      </p:sp>
      <p:sp>
        <p:nvSpPr>
          <p:cNvPr id="40" name="Text Box 1039"/>
          <p:cNvSpPr txBox="1">
            <a:spLocks noChangeArrowheads="1"/>
          </p:cNvSpPr>
          <p:nvPr/>
        </p:nvSpPr>
        <p:spPr bwMode="auto">
          <a:xfrm rot="16200000">
            <a:off x="203466" y="3274650"/>
            <a:ext cx="18002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600"/>
              </a:spcBef>
              <a:spcAft>
                <a:spcPts val="0"/>
              </a:spcAft>
              <a:defRPr/>
            </a:pPr>
            <a:r>
              <a:rPr lang="it-IT" sz="1400" b="1" kern="0" dirty="0" smtClean="0">
                <a:solidFill>
                  <a:srgbClr val="333333"/>
                </a:solidFill>
              </a:rPr>
              <a:t>SODDISFAZIONE</a:t>
            </a:r>
            <a:endParaRPr lang="it-IT" sz="1400" b="1" kern="0" dirty="0">
              <a:solidFill>
                <a:srgbClr val="333333"/>
              </a:solidFill>
            </a:endParaRPr>
          </a:p>
          <a:p>
            <a:pPr algn="ctr" eaLnBrk="0" fontAlgn="auto" hangingPunct="0">
              <a:spcBef>
                <a:spcPts val="600"/>
              </a:spcBef>
              <a:spcAft>
                <a:spcPts val="0"/>
              </a:spcAft>
              <a:defRPr/>
            </a:pPr>
            <a:endParaRPr lang="it-IT" sz="1400" b="1" kern="0" dirty="0">
              <a:solidFill>
                <a:srgbClr val="333333"/>
              </a:solidFill>
            </a:endParaRPr>
          </a:p>
        </p:txBody>
      </p:sp>
      <p:sp>
        <p:nvSpPr>
          <p:cNvPr id="41" name="Line 1049"/>
          <p:cNvSpPr>
            <a:spLocks noChangeShapeType="1"/>
          </p:cNvSpPr>
          <p:nvPr/>
        </p:nvSpPr>
        <p:spPr bwMode="auto">
          <a:xfrm flipV="1">
            <a:off x="1155916" y="2468116"/>
            <a:ext cx="0" cy="220980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42" name="Line 1050"/>
          <p:cNvSpPr>
            <a:spLocks noChangeShapeType="1"/>
          </p:cNvSpPr>
          <p:nvPr/>
        </p:nvSpPr>
        <p:spPr bwMode="auto">
          <a:xfrm flipV="1">
            <a:off x="3975918" y="6156622"/>
            <a:ext cx="20574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43" name="Text Box 1038"/>
          <p:cNvSpPr txBox="1">
            <a:spLocks noChangeArrowheads="1"/>
          </p:cNvSpPr>
          <p:nvPr/>
        </p:nvSpPr>
        <p:spPr bwMode="auto">
          <a:xfrm>
            <a:off x="2628925" y="6145559"/>
            <a:ext cx="47513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kern="0" dirty="0" smtClean="0">
                <a:solidFill>
                  <a:srgbClr val="333333"/>
                </a:solidFill>
              </a:rPr>
              <a:t>IMPORTANZA</a:t>
            </a:r>
            <a:endParaRPr lang="it-IT" sz="1400" b="1" kern="0" dirty="0">
              <a:solidFill>
                <a:srgbClr val="000000"/>
              </a:solidFill>
            </a:endParaRPr>
          </a:p>
        </p:txBody>
      </p:sp>
      <p:sp>
        <p:nvSpPr>
          <p:cNvPr id="44" name="Text Box 2052"/>
          <p:cNvSpPr txBox="1">
            <a:spLocks noChangeArrowheads="1"/>
          </p:cNvSpPr>
          <p:nvPr/>
        </p:nvSpPr>
        <p:spPr bwMode="auto">
          <a:xfrm>
            <a:off x="5292080" y="836712"/>
            <a:ext cx="2862000" cy="468000"/>
          </a:xfrm>
          <a:prstGeom prst="rect">
            <a:avLst/>
          </a:prstGeom>
          <a:noFill/>
          <a:ln w="635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IMPORTANTI CON </a:t>
            </a:r>
          </a:p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PERFORMANCE BUONE 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00990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COMUNICARE</a:t>
            </a:r>
            <a:endParaRPr lang="it-IT" sz="1200" b="1" u="sng" kern="0" dirty="0">
              <a:solidFill>
                <a:srgbClr val="00990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45" name="Text Box 2052"/>
          <p:cNvSpPr txBox="1">
            <a:spLocks noChangeArrowheads="1"/>
          </p:cNvSpPr>
          <p:nvPr/>
        </p:nvSpPr>
        <p:spPr bwMode="auto">
          <a:xfrm>
            <a:off x="1691680" y="836712"/>
            <a:ext cx="2862000" cy="468000"/>
          </a:xfrm>
          <a:prstGeom prst="rect">
            <a:avLst/>
          </a:prstGeom>
          <a:noFill/>
          <a:ln w="63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square" lIns="0" rIns="0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MENO IMPORTANTI</a:t>
            </a:r>
            <a:r>
              <a:rPr lang="it-IT" sz="1100" b="1" kern="0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 </a:t>
            </a: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CON PERFORMANCE BUONE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FF990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VALORIZZARE</a:t>
            </a:r>
            <a:endParaRPr lang="it-IT" sz="1400" b="1" u="sng" kern="0" dirty="0">
              <a:solidFill>
                <a:srgbClr val="FF990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46" name="Text Box 2052"/>
          <p:cNvSpPr txBox="1">
            <a:spLocks noChangeArrowheads="1"/>
          </p:cNvSpPr>
          <p:nvPr/>
        </p:nvSpPr>
        <p:spPr bwMode="auto">
          <a:xfrm>
            <a:off x="5382408" y="5445224"/>
            <a:ext cx="2862000" cy="468000"/>
          </a:xfrm>
          <a:prstGeom prst="rect">
            <a:avLst/>
          </a:prstGeom>
          <a:noFill/>
          <a:ln w="63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IMPORTANTI </a:t>
            </a: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ea typeface="ＭＳ Ｐゴシック" pitchFamily="34" charset="-128"/>
                <a:cs typeface="Arial" charset="0"/>
              </a:rPr>
              <a:t>CON </a:t>
            </a:r>
          </a:p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ea typeface="ＭＳ Ｐゴシック" pitchFamily="34" charset="-128"/>
                <a:cs typeface="Arial" charset="0"/>
              </a:rPr>
              <a:t>PERFORMANCE INFERIORI 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0070C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INVESTIRE</a:t>
            </a:r>
            <a:endParaRPr lang="it-IT" sz="1200" b="1" u="sng" kern="0" dirty="0">
              <a:solidFill>
                <a:srgbClr val="0070C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47" name="Text Box 2052"/>
          <p:cNvSpPr txBox="1">
            <a:spLocks noChangeArrowheads="1"/>
          </p:cNvSpPr>
          <p:nvPr/>
        </p:nvSpPr>
        <p:spPr bwMode="auto">
          <a:xfrm>
            <a:off x="1710000" y="5445224"/>
            <a:ext cx="2862000" cy="468000"/>
          </a:xfrm>
          <a:prstGeom prst="rect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0" rIns="0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MENO IMPORTANTI CON  PERFORMANCE INFERIORI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CONTROLLARE</a:t>
            </a:r>
            <a:endParaRPr lang="it-IT" sz="1200" b="1" u="sng" kern="0" dirty="0">
              <a:solidFill>
                <a:srgbClr val="FF000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6372200" y="3717032"/>
            <a:ext cx="2160587" cy="2270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Clr>
                <a:srgbClr val="000000"/>
              </a:buClr>
              <a:buSzPct val="100000"/>
              <a:buFont typeface="Times" pitchFamily="18" charset="0"/>
              <a:buNone/>
              <a:defRPr/>
            </a:pPr>
            <a:r>
              <a:rPr lang="it-IT" sz="900" dirty="0">
                <a:solidFill>
                  <a:schemeClr val="tx1"/>
                </a:solidFill>
                <a:latin typeface="+mn-lt"/>
              </a:rPr>
              <a:t>Soddisfazione </a:t>
            </a:r>
            <a:r>
              <a:rPr lang="it-IT" sz="900" dirty="0" smtClean="0">
                <a:solidFill>
                  <a:schemeClr val="tx1"/>
                </a:solidFill>
                <a:latin typeface="+mn-lt"/>
              </a:rPr>
              <a:t>media: </a:t>
            </a:r>
            <a:r>
              <a:rPr lang="it-IT" sz="900" dirty="0" smtClean="0"/>
              <a:t>92</a:t>
            </a:r>
            <a:r>
              <a:rPr lang="it-IT" sz="900" b="1" dirty="0" smtClean="0">
                <a:solidFill>
                  <a:schemeClr val="tx1"/>
                </a:solidFill>
                <a:latin typeface="+mn-lt"/>
              </a:rPr>
              <a:t>,6%</a:t>
            </a:r>
            <a:endParaRPr lang="it-IT" sz="9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 rot="16200000">
            <a:off x="3716107" y="1986267"/>
            <a:ext cx="1506538" cy="226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Clr>
                <a:srgbClr val="000000"/>
              </a:buClr>
              <a:buSzPct val="100000"/>
              <a:buFont typeface="Times" pitchFamily="18" charset="0"/>
              <a:buNone/>
              <a:defRPr/>
            </a:pPr>
            <a:r>
              <a:rPr lang="it-IT" sz="900" dirty="0">
                <a:solidFill>
                  <a:schemeClr val="tx1"/>
                </a:solidFill>
                <a:latin typeface="+mn-lt"/>
              </a:rPr>
              <a:t>Importanza media: </a:t>
            </a:r>
            <a:r>
              <a:rPr lang="it-IT" sz="900" b="1" dirty="0" smtClean="0"/>
              <a:t>16,6</a:t>
            </a:r>
            <a:r>
              <a:rPr lang="it-IT" sz="900" b="1" dirty="0" smtClean="0">
                <a:solidFill>
                  <a:schemeClr val="tx1"/>
                </a:solidFill>
                <a:latin typeface="+mn-lt"/>
              </a:rPr>
              <a:t>,0%</a:t>
            </a:r>
            <a:endParaRPr lang="it-IT" sz="9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 bwMode="auto">
          <a:xfrm>
            <a:off x="539552" y="3257262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12" name="CasellaDiTesto 11"/>
          <p:cNvSpPr txBox="1"/>
          <p:nvPr/>
        </p:nvSpPr>
        <p:spPr bwMode="auto">
          <a:xfrm>
            <a:off x="539552" y="1914730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CasellaDiTesto 12"/>
          <p:cNvSpPr txBox="1"/>
          <p:nvPr/>
        </p:nvSpPr>
        <p:spPr bwMode="auto">
          <a:xfrm>
            <a:off x="539552" y="2541842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5579517" y="2318560"/>
            <a:ext cx="720080" cy="360016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95,5%</a:t>
            </a:r>
            <a:endParaRPr lang="it-IT" b="1" kern="0" dirty="0">
              <a:solidFill>
                <a:prstClr val="white"/>
              </a:solidFill>
            </a:endParaRPr>
          </a:p>
        </p:txBody>
      </p:sp>
      <p:graphicFrame>
        <p:nvGraphicFramePr>
          <p:cNvPr id="18" name="Grafico 17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834505" y="1700808"/>
          <a:ext cx="3096939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arentesi graffa chiusa 18"/>
          <p:cNvSpPr/>
          <p:nvPr/>
        </p:nvSpPr>
        <p:spPr>
          <a:xfrm>
            <a:off x="4859437" y="2102536"/>
            <a:ext cx="144016" cy="792088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4823941" y="2030528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sp>
        <p:nvSpPr>
          <p:cNvPr id="23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Sportello on </a:t>
            </a:r>
            <a:r>
              <a:rPr lang="it-IT" dirty="0" err="1" smtClean="0"/>
              <a:t>line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575556" y="878400"/>
            <a:ext cx="799288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il servizio ricevuto attraverso lo sportello online che voto dà ad Acquedotto del </a:t>
            </a:r>
            <a:r>
              <a:rPr lang="it-IT" sz="1200" dirty="0" err="1" smtClean="0">
                <a:solidFill>
                  <a:schemeClr val="bg1">
                    <a:lumMod val="50000"/>
                  </a:schemeClr>
                </a:solidFill>
              </a:rPr>
              <a:t>Fiora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?”</a:t>
            </a:r>
          </a:p>
          <a:p>
            <a:pPr lvl="0"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Rettangolo arrotondato 23"/>
          <p:cNvSpPr/>
          <p:nvPr/>
        </p:nvSpPr>
        <p:spPr>
          <a:xfrm>
            <a:off x="3528000" y="6539477"/>
            <a:ext cx="208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 ONLINE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7452656" y="1484784"/>
          <a:ext cx="1151792" cy="2448271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1151792"/>
              </a:tblGrid>
              <a:tr h="391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1°sem. 2017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62,9%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32,8%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4,3%</a:t>
                      </a:r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95,7%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16" name="Rettangolo 15"/>
          <p:cNvSpPr/>
          <p:nvPr/>
        </p:nvSpPr>
        <p:spPr>
          <a:xfrm>
            <a:off x="5868144" y="3428999"/>
            <a:ext cx="3024000" cy="46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5076056" y="3501007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</a:t>
            </a:r>
          </a:p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graphicFrame>
        <p:nvGraphicFramePr>
          <p:cNvPr id="20" name="Grafico 19"/>
          <p:cNvGraphicFramePr/>
          <p:nvPr/>
        </p:nvGraphicFramePr>
        <p:xfrm>
          <a:off x="-108520" y="4382477"/>
          <a:ext cx="882047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3383360" y="4365104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b="1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b="1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5472495" y="980728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dei seguenti aspetti sono i più importanti?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  <a:endParaRPr lang="it-IT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(max 2 risposte)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99592" y="98072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Per ognuno degli aspetti, quanto è stato soddisfatto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?” 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706447" y="1844824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IMPORTANZA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 citazione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18" name="Ovale 17"/>
          <p:cNvSpPr/>
          <p:nvPr/>
        </p:nvSpPr>
        <p:spPr>
          <a:xfrm>
            <a:off x="7236360" y="2168920"/>
            <a:ext cx="396000" cy="396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100" b="1" kern="0" dirty="0" smtClean="0">
                <a:solidFill>
                  <a:prstClr val="white"/>
                </a:solidFill>
              </a:rPr>
              <a:t>14,2</a:t>
            </a:r>
            <a:endParaRPr lang="it-IT" sz="1100" b="1" kern="0" dirty="0">
              <a:solidFill>
                <a:prstClr val="white"/>
              </a:solidFill>
            </a:endParaRPr>
          </a:p>
        </p:txBody>
      </p:sp>
      <p:sp>
        <p:nvSpPr>
          <p:cNvPr id="19" name="Ovale 18"/>
          <p:cNvSpPr/>
          <p:nvPr/>
        </p:nvSpPr>
        <p:spPr>
          <a:xfrm>
            <a:off x="7164360" y="3465072"/>
            <a:ext cx="540000" cy="54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200" b="1" kern="0" dirty="0" smtClean="0">
                <a:solidFill>
                  <a:prstClr val="white"/>
                </a:solidFill>
              </a:rPr>
              <a:t>16,2</a:t>
            </a:r>
            <a:endParaRPr lang="it-IT" sz="1200" b="1" kern="0" dirty="0">
              <a:solidFill>
                <a:prstClr val="white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367096" y="1495817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voto 6-10)</a:t>
            </a:r>
            <a:endParaRPr lang="it-IT" sz="1200" cap="all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2" name="Tabella 21"/>
          <p:cNvGraphicFramePr>
            <a:graphicFrameLocks noGrp="1"/>
          </p:cNvGraphicFramePr>
          <p:nvPr/>
        </p:nvGraphicFramePr>
        <p:xfrm>
          <a:off x="179512" y="1916833"/>
          <a:ext cx="1584176" cy="4320480"/>
        </p:xfrm>
        <a:graphic>
          <a:graphicData uri="http://schemas.openxmlformats.org/drawingml/2006/table">
            <a:tbl>
              <a:tblPr/>
              <a:tblGrid>
                <a:gridCol w="1584176"/>
              </a:tblGrid>
              <a:tr h="74165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FACILITÀ </a:t>
                      </a:r>
                      <a:r>
                        <a:rPr lang="it-IT" sz="12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ACCESSO AI SERVIZI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165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CHIAREZZA DELLE INFORMAZIONI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468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FACILITÀ </a:t>
                      </a:r>
                      <a:r>
                        <a:rPr lang="it-IT" sz="12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NAVIGAZIONE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74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POSSIBILITÀ </a:t>
                      </a:r>
                      <a:r>
                        <a:rPr lang="it-IT" sz="12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PAGARE LE BOLLETTE/FATTURE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74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POSSIBILITÀ </a:t>
                      </a:r>
                      <a:r>
                        <a:rPr lang="it-IT" sz="12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COMUNICARE L’AUTOLETTURA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74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POSSIBILITÀ </a:t>
                      </a:r>
                      <a:r>
                        <a:rPr lang="it-IT" sz="12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GESTIRE IL CONTRATTO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3" name="CasellaDiTesto 22"/>
          <p:cNvSpPr txBox="1"/>
          <p:nvPr/>
        </p:nvSpPr>
        <p:spPr>
          <a:xfrm>
            <a:off x="4848265" y="1732746"/>
            <a:ext cx="1379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/>
              <a:t>VOTO </a:t>
            </a:r>
            <a:r>
              <a:rPr lang="it-IT" sz="1000" b="1" dirty="0"/>
              <a:t>MEDIO</a:t>
            </a:r>
          </a:p>
          <a:p>
            <a:pPr algn="ctr"/>
            <a:r>
              <a:rPr lang="it-IT" sz="1000" dirty="0"/>
              <a:t>(MIN. 1 - MAX. </a:t>
            </a:r>
            <a:r>
              <a:rPr lang="it-IT" sz="1000" dirty="0" smtClean="0"/>
              <a:t>10)</a:t>
            </a:r>
            <a:endParaRPr lang="it-IT" sz="1000" dirty="0"/>
          </a:p>
        </p:txBody>
      </p:sp>
      <p:graphicFrame>
        <p:nvGraphicFramePr>
          <p:cNvPr id="24" name="Grafico 23"/>
          <p:cNvGraphicFramePr/>
          <p:nvPr>
            <p:extLst>
              <p:ext uri="{D42A27DB-BD31-4B8C-83A1-F6EECF244321}">
                <p14:modId xmlns:p14="http://schemas.microsoft.com/office/powerpoint/2010/main" val="2043471374"/>
              </p:ext>
            </p:extLst>
          </p:nvPr>
        </p:nvGraphicFramePr>
        <p:xfrm>
          <a:off x="4716016" y="1988840"/>
          <a:ext cx="1584176" cy="433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Grafico 24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691680" y="1700808"/>
          <a:ext cx="338364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Ovale 25"/>
          <p:cNvSpPr/>
          <p:nvPr/>
        </p:nvSpPr>
        <p:spPr>
          <a:xfrm>
            <a:off x="7164288" y="2708920"/>
            <a:ext cx="612000" cy="612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200" b="1" kern="0" dirty="0" smtClean="0">
                <a:solidFill>
                  <a:prstClr val="white"/>
                </a:solidFill>
              </a:rPr>
              <a:t>18,9</a:t>
            </a:r>
            <a:endParaRPr lang="it-IT" sz="1200" b="1" kern="0" dirty="0">
              <a:solidFill>
                <a:prstClr val="white"/>
              </a:solidFill>
            </a:endParaRPr>
          </a:p>
        </p:txBody>
      </p:sp>
      <p:sp>
        <p:nvSpPr>
          <p:cNvPr id="27" name="Ovale 26"/>
          <p:cNvSpPr/>
          <p:nvPr/>
        </p:nvSpPr>
        <p:spPr>
          <a:xfrm>
            <a:off x="7236296" y="4221136"/>
            <a:ext cx="432000" cy="432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200" b="1" kern="0" dirty="0" smtClean="0">
                <a:solidFill>
                  <a:prstClr val="white"/>
                </a:solidFill>
              </a:rPr>
              <a:t>10,6</a:t>
            </a:r>
            <a:endParaRPr lang="it-IT" sz="1200" b="1" kern="0" dirty="0">
              <a:solidFill>
                <a:prstClr val="white"/>
              </a:solidFill>
            </a:endParaRPr>
          </a:p>
        </p:txBody>
      </p:sp>
      <p:sp>
        <p:nvSpPr>
          <p:cNvPr id="29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Indicatori di performance</a:t>
            </a:r>
            <a:endParaRPr lang="it-IT" dirty="0"/>
          </a:p>
        </p:txBody>
      </p:sp>
      <p:sp>
        <p:nvSpPr>
          <p:cNvPr id="20" name="Ovale 19"/>
          <p:cNvSpPr/>
          <p:nvPr/>
        </p:nvSpPr>
        <p:spPr>
          <a:xfrm>
            <a:off x="7056360" y="4869160"/>
            <a:ext cx="756000" cy="756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200" b="1" kern="0" dirty="0" smtClean="0">
                <a:solidFill>
                  <a:prstClr val="white"/>
                </a:solidFill>
              </a:rPr>
              <a:t>25,4</a:t>
            </a:r>
            <a:endParaRPr lang="it-IT" sz="1200" b="1" kern="0" dirty="0">
              <a:solidFill>
                <a:prstClr val="white"/>
              </a:solidFill>
            </a:endParaRPr>
          </a:p>
        </p:txBody>
      </p:sp>
      <p:sp>
        <p:nvSpPr>
          <p:cNvPr id="28" name="Rettangolo arrotondato 27"/>
          <p:cNvSpPr/>
          <p:nvPr/>
        </p:nvSpPr>
        <p:spPr>
          <a:xfrm>
            <a:off x="3528000" y="6539477"/>
            <a:ext cx="208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 ONLINE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30" name="Ovale 29"/>
          <p:cNvSpPr/>
          <p:nvPr/>
        </p:nvSpPr>
        <p:spPr>
          <a:xfrm>
            <a:off x="7218360" y="5733304"/>
            <a:ext cx="432000" cy="432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200" b="1" kern="0" dirty="0" smtClean="0">
                <a:solidFill>
                  <a:prstClr val="white"/>
                </a:solidFill>
              </a:rPr>
              <a:t>14,8</a:t>
            </a:r>
            <a:endParaRPr lang="it-IT" sz="1200" b="1" kern="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 bwMode="auto">
          <a:xfrm>
            <a:off x="539552" y="3257262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12" name="CasellaDiTesto 11"/>
          <p:cNvSpPr txBox="1"/>
          <p:nvPr/>
        </p:nvSpPr>
        <p:spPr bwMode="auto">
          <a:xfrm>
            <a:off x="539552" y="1914730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CasellaDiTesto 12"/>
          <p:cNvSpPr txBox="1"/>
          <p:nvPr/>
        </p:nvSpPr>
        <p:spPr bwMode="auto">
          <a:xfrm>
            <a:off x="539552" y="2541842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5579517" y="2318560"/>
            <a:ext cx="720080" cy="360016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95,5%</a:t>
            </a:r>
            <a:endParaRPr lang="it-IT" b="1" kern="0" dirty="0">
              <a:solidFill>
                <a:prstClr val="white"/>
              </a:solidFill>
            </a:endParaRPr>
          </a:p>
        </p:txBody>
      </p:sp>
      <p:graphicFrame>
        <p:nvGraphicFramePr>
          <p:cNvPr id="18" name="Grafico 17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834505" y="1700808"/>
          <a:ext cx="3096939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arentesi graffa chiusa 18"/>
          <p:cNvSpPr/>
          <p:nvPr/>
        </p:nvSpPr>
        <p:spPr>
          <a:xfrm>
            <a:off x="4859437" y="2102536"/>
            <a:ext cx="144016" cy="792088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4823941" y="2030528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sp>
        <p:nvSpPr>
          <p:cNvPr id="27" name="CasellaDiTesto 26"/>
          <p:cNvSpPr txBox="1">
            <a:spLocks noChangeArrowheads="1"/>
          </p:cNvSpPr>
          <p:nvPr/>
        </p:nvSpPr>
        <p:spPr bwMode="auto">
          <a:xfrm>
            <a:off x="3563888" y="4365104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b="1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b="1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Sito internet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575556" y="878400"/>
            <a:ext cx="799288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il servizio ricevuto attraverso lo sportello online che voto dà ad Acquedotto del </a:t>
            </a:r>
            <a:r>
              <a:rPr lang="it-IT" sz="1200" dirty="0" err="1" smtClean="0">
                <a:solidFill>
                  <a:schemeClr val="bg1">
                    <a:lumMod val="50000"/>
                  </a:schemeClr>
                </a:solidFill>
              </a:rPr>
              <a:t>Fiora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?”</a:t>
            </a:r>
          </a:p>
          <a:p>
            <a:pPr lvl="0"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3672000" y="6539477"/>
            <a:ext cx="180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SITO INTERNET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/>
        </p:nvGraphicFramePr>
        <p:xfrm>
          <a:off x="7452656" y="1340769"/>
          <a:ext cx="1151792" cy="2448271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1151792"/>
              </a:tblGrid>
              <a:tr h="391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1°sem. 2017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57,5%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39,8%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2,70%</a:t>
                      </a:r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5141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97,3%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17" name="Rettangolo 16"/>
          <p:cNvSpPr/>
          <p:nvPr/>
        </p:nvSpPr>
        <p:spPr>
          <a:xfrm>
            <a:off x="5868144" y="3284984"/>
            <a:ext cx="3024000" cy="46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5076056" y="3356992"/>
            <a:ext cx="21957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noAutofit/>
          </a:bodyPr>
          <a:lstStyle/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% soddisfatti </a:t>
            </a:r>
          </a:p>
          <a:p>
            <a:pPr algn="r"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(6-10)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graphicFrame>
        <p:nvGraphicFramePr>
          <p:cNvPr id="24" name="Grafico 23"/>
          <p:cNvGraphicFramePr/>
          <p:nvPr/>
        </p:nvGraphicFramePr>
        <p:xfrm>
          <a:off x="-108520" y="4382477"/>
          <a:ext cx="882047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Metodologia</a:t>
            </a:r>
            <a:r>
              <a:rPr lang="it-IT" spc="-300" dirty="0" smtClean="0"/>
              <a:t>: </a:t>
            </a:r>
            <a:r>
              <a:rPr lang="it-IT" dirty="0" smtClean="0"/>
              <a:t>target</a:t>
            </a:r>
            <a:r>
              <a:rPr lang="it-IT" spc="-300" dirty="0" smtClean="0"/>
              <a:t> </a:t>
            </a:r>
            <a:r>
              <a:rPr lang="it-IT" dirty="0" smtClean="0"/>
              <a:t>e</a:t>
            </a:r>
            <a:r>
              <a:rPr lang="it-IT" spc="-300" dirty="0" smtClean="0"/>
              <a:t> </a:t>
            </a:r>
            <a:r>
              <a:rPr lang="it-IT" dirty="0" smtClean="0"/>
              <a:t>strumenti</a:t>
            </a:r>
            <a:r>
              <a:rPr lang="it-IT" spc="-300" dirty="0" smtClean="0"/>
              <a:t> </a:t>
            </a:r>
            <a:r>
              <a:rPr lang="it-IT" dirty="0" smtClean="0"/>
              <a:t>d’indagine</a:t>
            </a:r>
            <a:endParaRPr lang="it-IT" dirty="0"/>
          </a:p>
        </p:txBody>
      </p:sp>
      <p:sp>
        <p:nvSpPr>
          <p:cNvPr id="6" name="Rectangle 205"/>
          <p:cNvSpPr>
            <a:spLocks noChangeArrowheads="1"/>
          </p:cNvSpPr>
          <p:nvPr/>
        </p:nvSpPr>
        <p:spPr bwMode="auto">
          <a:xfrm>
            <a:off x="611560" y="908720"/>
            <a:ext cx="792088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L’analisi di Customer Satisfaction ha previsto la realizzazione di interviste a </a:t>
            </a:r>
            <a:r>
              <a:rPr lang="it-IT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campioni rappresentativi 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dei clienti di 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Acquedotto del Fiora. 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Hanno partecipato 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all’indagine </a:t>
            </a:r>
            <a:r>
              <a:rPr lang="it-IT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2.004 </a:t>
            </a:r>
            <a:r>
              <a:rPr lang="it-IT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clienti della </a:t>
            </a:r>
            <a:r>
              <a:rPr lang="it-IT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società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it-IT" sz="14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it-IT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raccolta dei dati è avvenuta 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 ottobre a novembre 2017. </a:t>
            </a:r>
            <a:endParaRPr lang="it-IT" sz="14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popolazioni </a:t>
            </a:r>
            <a:r>
              <a:rPr lang="it-IT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 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riferimento sono rappresentate:</a:t>
            </a:r>
          </a:p>
          <a:p>
            <a:pPr marL="273050" indent="-273050" algn="just">
              <a:lnSpc>
                <a:spcPct val="11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it-IT" sz="1400" b="1" cap="all" dirty="0" err="1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daLle</a:t>
            </a:r>
            <a:r>
              <a:rPr lang="it-IT" sz="1400" b="1" cap="all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utenze domestiche dirette presenti nei Comuni ricadenti nell’Ambito Territoriale Ottimale – Toscana OMBRONE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endParaRPr lang="it-IT" sz="1400" b="1" cap="all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3050" indent="-273050" algn="just">
              <a:lnSpc>
                <a:spcPct val="11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it-IT" sz="1400" b="1" cap="all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dai clienti che nel periodo precedente la rilevazione hanno contattato acquedotto DEL FIORA per segnalazioni o richieste.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tecnica di raccolta è</a:t>
            </a:r>
            <a:r>
              <a:rPr lang="it-IT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C.A.T.I. 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(Computer Assisted Telephone Interview). </a:t>
            </a:r>
          </a:p>
          <a:p>
            <a:pPr marL="273050" indent="-273050" algn="just">
              <a:lnSpc>
                <a:spcPct val="110000"/>
              </a:lnSpc>
              <a:spcBef>
                <a:spcPts val="600"/>
              </a:spcBef>
              <a:buClr>
                <a:srgbClr val="1F497D">
                  <a:lumMod val="60000"/>
                  <a:lumOff val="40000"/>
                </a:srgbClr>
              </a:buClr>
              <a:buFont typeface="Wingdings 3" pitchFamily="18" charset="2"/>
              <a:buChar char="&quot;"/>
            </a:pPr>
            <a:r>
              <a:rPr lang="it-IT" sz="1200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L’intervista è stata somministrata alla persona in famiglia che si occupa maggiormente dei rapporti con il fornitore dell’acqua, e/o ha contattato l’azienda per segnalazioni/richieste.</a:t>
            </a:r>
          </a:p>
        </p:txBody>
      </p:sp>
      <p:sp>
        <p:nvSpPr>
          <p:cNvPr id="9" name="Rectangle 205"/>
          <p:cNvSpPr>
            <a:spLocks noChangeArrowheads="1"/>
          </p:cNvSpPr>
          <p:nvPr/>
        </p:nvSpPr>
        <p:spPr bwMode="auto">
          <a:xfrm>
            <a:off x="611560" y="4725144"/>
            <a:ext cx="7920880" cy="15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ct val="110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L’indagine generalista ha previsto la somministrazione di questionari online (C.A.W.I.) a un campione di clienti domestici intestatari di utenza diretta. 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L’universo di riferimento è rappresentato dal totale delle utenze domestiche che hanno fornito all’azienda un indirizzo email.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5472495" y="980728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dei seguenti aspetti sono i più importanti?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  <a:endParaRPr lang="it-IT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(max 2 risposte)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99592" y="98072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Per ognuno degli aspetti, quanto è stato soddisfatto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?” 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706447" y="1844824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IMPORTANZA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 citazione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18" name="Ovale 17"/>
          <p:cNvSpPr/>
          <p:nvPr/>
        </p:nvSpPr>
        <p:spPr>
          <a:xfrm>
            <a:off x="7236360" y="2456936"/>
            <a:ext cx="396000" cy="396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100" b="1" kern="0" dirty="0" smtClean="0">
                <a:solidFill>
                  <a:prstClr val="white"/>
                </a:solidFill>
              </a:rPr>
              <a:t>7,3</a:t>
            </a:r>
            <a:endParaRPr lang="it-IT" sz="1100" b="1" kern="0" dirty="0">
              <a:solidFill>
                <a:prstClr val="white"/>
              </a:solidFill>
            </a:endParaRPr>
          </a:p>
        </p:txBody>
      </p:sp>
      <p:sp>
        <p:nvSpPr>
          <p:cNvPr id="19" name="Ovale 18"/>
          <p:cNvSpPr/>
          <p:nvPr/>
        </p:nvSpPr>
        <p:spPr>
          <a:xfrm>
            <a:off x="7056376" y="4185184"/>
            <a:ext cx="900000" cy="90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34,6</a:t>
            </a:r>
            <a:endParaRPr lang="it-IT" b="1" kern="0" dirty="0">
              <a:solidFill>
                <a:prstClr val="white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367096" y="1495817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voto 6-10)</a:t>
            </a:r>
            <a:endParaRPr lang="it-IT" sz="1200" cap="all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2" name="Tabella 21"/>
          <p:cNvGraphicFramePr>
            <a:graphicFrameLocks noGrp="1"/>
          </p:cNvGraphicFramePr>
          <p:nvPr/>
        </p:nvGraphicFramePr>
        <p:xfrm>
          <a:off x="179512" y="2060848"/>
          <a:ext cx="1584176" cy="4104456"/>
        </p:xfrm>
        <a:graphic>
          <a:graphicData uri="http://schemas.openxmlformats.org/drawingml/2006/table">
            <a:tbl>
              <a:tblPr/>
              <a:tblGrid>
                <a:gridCol w="1584176"/>
              </a:tblGrid>
              <a:tr h="99953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REPERIBILITÀ DELL’INDIRIZZO INTERNET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953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FACILITÀ </a:t>
                      </a:r>
                      <a:r>
                        <a:rPr lang="it-IT" sz="12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NAVIGAZIONE ALL’INTERNO DEL SITO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2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RICCHEZZA DELLE INFORMAZIONI PRESENTI SUL SITO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916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GAMMA </a:t>
                      </a:r>
                      <a:r>
                        <a:rPr lang="it-IT" sz="12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OPERAZIONI CHE SI POSSONO SVOLGERE SUL SITO</a:t>
                      </a:r>
                      <a:endParaRPr lang="it-IT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3" name="CasellaDiTesto 22"/>
          <p:cNvSpPr txBox="1"/>
          <p:nvPr/>
        </p:nvSpPr>
        <p:spPr>
          <a:xfrm>
            <a:off x="4848265" y="1732746"/>
            <a:ext cx="1379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/>
              <a:t>VOTO </a:t>
            </a:r>
            <a:r>
              <a:rPr lang="it-IT" sz="1000" b="1" dirty="0"/>
              <a:t>MEDIO</a:t>
            </a:r>
          </a:p>
          <a:p>
            <a:pPr algn="ctr"/>
            <a:r>
              <a:rPr lang="it-IT" sz="1000" dirty="0"/>
              <a:t>(MIN. 1 - MAX. </a:t>
            </a:r>
            <a:r>
              <a:rPr lang="it-IT" sz="1000" dirty="0" smtClean="0"/>
              <a:t>10)</a:t>
            </a:r>
            <a:endParaRPr lang="it-IT" sz="1000" dirty="0"/>
          </a:p>
        </p:txBody>
      </p:sp>
      <p:graphicFrame>
        <p:nvGraphicFramePr>
          <p:cNvPr id="24" name="Grafico 23"/>
          <p:cNvGraphicFramePr/>
          <p:nvPr>
            <p:extLst>
              <p:ext uri="{D42A27DB-BD31-4B8C-83A1-F6EECF244321}">
                <p14:modId xmlns:p14="http://schemas.microsoft.com/office/powerpoint/2010/main" val="2043471374"/>
              </p:ext>
            </p:extLst>
          </p:nvPr>
        </p:nvGraphicFramePr>
        <p:xfrm>
          <a:off x="4716016" y="1988840"/>
          <a:ext cx="1584176" cy="433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Grafico 24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691680" y="1700808"/>
          <a:ext cx="338364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Ovale 25"/>
          <p:cNvSpPr/>
          <p:nvPr/>
        </p:nvSpPr>
        <p:spPr>
          <a:xfrm>
            <a:off x="7236296" y="3321040"/>
            <a:ext cx="468000" cy="46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200" b="1" kern="0" dirty="0" smtClean="0">
                <a:solidFill>
                  <a:prstClr val="white"/>
                </a:solidFill>
              </a:rPr>
              <a:t>27,6</a:t>
            </a:r>
            <a:endParaRPr lang="it-IT" sz="1200" b="1" kern="0" dirty="0">
              <a:solidFill>
                <a:prstClr val="white"/>
              </a:solidFill>
            </a:endParaRPr>
          </a:p>
        </p:txBody>
      </p:sp>
      <p:sp>
        <p:nvSpPr>
          <p:cNvPr id="27" name="Ovale 26"/>
          <p:cNvSpPr/>
          <p:nvPr/>
        </p:nvSpPr>
        <p:spPr>
          <a:xfrm>
            <a:off x="7128360" y="5337280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600" b="1" kern="0" dirty="0" smtClean="0">
                <a:solidFill>
                  <a:prstClr val="white"/>
                </a:solidFill>
              </a:rPr>
              <a:t>30,5</a:t>
            </a:r>
            <a:endParaRPr lang="it-IT" sz="1600" b="1" kern="0" dirty="0">
              <a:solidFill>
                <a:prstClr val="white"/>
              </a:solidFill>
            </a:endParaRPr>
          </a:p>
        </p:txBody>
      </p:sp>
      <p:sp>
        <p:nvSpPr>
          <p:cNvPr id="29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Indicatori di performance</a:t>
            </a:r>
            <a:endParaRPr lang="it-IT" dirty="0"/>
          </a:p>
        </p:txBody>
      </p:sp>
      <p:sp>
        <p:nvSpPr>
          <p:cNvPr id="31" name="Rettangolo arrotondato 30"/>
          <p:cNvSpPr/>
          <p:nvPr/>
        </p:nvSpPr>
        <p:spPr>
          <a:xfrm>
            <a:off x="3672000" y="6539477"/>
            <a:ext cx="180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SITO INTERNET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9"/>
          <p:cNvSpPr txBox="1">
            <a:spLocks noChangeArrowheads="1"/>
          </p:cNvSpPr>
          <p:nvPr/>
        </p:nvSpPr>
        <p:spPr bwMode="auto">
          <a:xfrm>
            <a:off x="467544" y="468411"/>
            <a:ext cx="8676456" cy="5405701"/>
          </a:xfrm>
          <a:prstGeom prst="foldedCorner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it-IT" sz="11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it-IT" sz="3000" dirty="0" smtClean="0">
                <a:solidFill>
                  <a:srgbClr val="39527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Sezione Open: altri temi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Aspettative sul servizio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NV Commerciale e Sportello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Sportello on </a:t>
            </a:r>
            <a:r>
              <a:rPr lang="it-IT" sz="2000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line</a:t>
            </a:r>
            <a:endParaRPr lang="it-IT" sz="2000" dirty="0" smtClean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Protagonisti del servizio idrico 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Acqua dal rubinetto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Case dell’Acqua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Comunicazioni</a:t>
            </a:r>
          </a:p>
          <a:p>
            <a:pPr>
              <a:lnSpc>
                <a:spcPct val="120000"/>
              </a:lnSpc>
              <a:defRPr/>
            </a:pPr>
            <a:r>
              <a:rPr lang="it-IT" sz="3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23"/>
          <p:cNvSpPr/>
          <p:nvPr/>
        </p:nvSpPr>
        <p:spPr>
          <a:xfrm>
            <a:off x="324000" y="1454398"/>
            <a:ext cx="8496000" cy="45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Aspetti da migliorare</a:t>
            </a:r>
            <a:endParaRPr lang="it-IT" dirty="0"/>
          </a:p>
        </p:txBody>
      </p:sp>
      <p:cxnSp>
        <p:nvCxnSpPr>
          <p:cNvPr id="7" name="Connettore 1 6"/>
          <p:cNvCxnSpPr/>
          <p:nvPr/>
        </p:nvCxnSpPr>
        <p:spPr>
          <a:xfrm>
            <a:off x="504032" y="2113000"/>
            <a:ext cx="8135937" cy="0"/>
          </a:xfrm>
          <a:prstGeom prst="line">
            <a:avLst/>
          </a:prstGeom>
          <a:ln w="12700">
            <a:solidFill>
              <a:srgbClr val="C81A5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504032" y="3906302"/>
            <a:ext cx="8135937" cy="0"/>
          </a:xfrm>
          <a:prstGeom prst="line">
            <a:avLst/>
          </a:prstGeom>
          <a:ln w="12700">
            <a:solidFill>
              <a:srgbClr val="C81A5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504032" y="4817702"/>
            <a:ext cx="8135937" cy="0"/>
          </a:xfrm>
          <a:prstGeom prst="line">
            <a:avLst/>
          </a:prstGeom>
          <a:ln w="12700">
            <a:solidFill>
              <a:srgbClr val="C81A5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504032" y="5699668"/>
            <a:ext cx="8135937" cy="0"/>
          </a:xfrm>
          <a:prstGeom prst="line">
            <a:avLst/>
          </a:prstGeom>
          <a:ln w="12700">
            <a:solidFill>
              <a:srgbClr val="C81A5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5496" y="1504634"/>
            <a:ext cx="20891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CARATTERISTICHE DELL’ACQUA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43,2%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68090" y="1124744"/>
            <a:ext cx="1223962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AREA (NET)</a:t>
            </a:r>
          </a:p>
        </p:txBody>
      </p:sp>
      <p:sp>
        <p:nvSpPr>
          <p:cNvPr id="14" name="Freccia in giù 13"/>
          <p:cNvSpPr/>
          <p:nvPr/>
        </p:nvSpPr>
        <p:spPr>
          <a:xfrm>
            <a:off x="1008634" y="1413669"/>
            <a:ext cx="142875" cy="71437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1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5496" y="5036578"/>
            <a:ext cx="20891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GESTIONE </a:t>
            </a: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DEI TEMPI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,4%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5496" y="2895327"/>
            <a:ext cx="20891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BOLLETTE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52,9%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5496" y="4119463"/>
            <a:ext cx="20891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ASPETTI TECNICI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30,2%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03548" y="87840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aspetti del servizio idrico fornito ritiene che debbano essere migliorati?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 (risposta multipla)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6516216" y="3500883"/>
            <a:ext cx="1944216" cy="81724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C81A5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pPr lvl="0" algn="ctr"/>
            <a:r>
              <a:rPr lang="it-IT" sz="1400" b="1" cap="all" dirty="0" smtClean="0">
                <a:solidFill>
                  <a:srgbClr val="C81A50"/>
                </a:solidFill>
                <a:latin typeface="+mj-lt"/>
              </a:rPr>
              <a:t>IL 71,1% DEGLI UTENTI SOLLECITA </a:t>
            </a:r>
          </a:p>
          <a:p>
            <a:pPr lvl="0" algn="ctr"/>
            <a:r>
              <a:rPr lang="it-IT" sz="1400" b="1" cap="all" dirty="0" smtClean="0">
                <a:solidFill>
                  <a:srgbClr val="C81A50"/>
                </a:solidFill>
                <a:latin typeface="+mj-lt"/>
              </a:rPr>
              <a:t>UN MIGLIORAMENTO</a:t>
            </a:r>
          </a:p>
        </p:txBody>
      </p:sp>
      <p:sp>
        <p:nvSpPr>
          <p:cNvPr id="20" name="Rettangolo arrotondato 19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aphicFrame>
        <p:nvGraphicFramePr>
          <p:cNvPr id="18" name="Grafico 17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475656" y="1124744"/>
          <a:ext cx="633670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tangolo 48"/>
          <p:cNvSpPr/>
          <p:nvPr/>
        </p:nvSpPr>
        <p:spPr>
          <a:xfrm>
            <a:off x="6012160" y="2817144"/>
            <a:ext cx="2880320" cy="1547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2" name="Rettangolo 41"/>
          <p:cNvSpPr/>
          <p:nvPr/>
        </p:nvSpPr>
        <p:spPr>
          <a:xfrm>
            <a:off x="5897733" y="846237"/>
            <a:ext cx="3168352" cy="19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3" name="Titolo 7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  <a:r>
              <a:rPr lang="it-IT" dirty="0" smtClean="0"/>
              <a:t>     NV Commerciale </a:t>
            </a:r>
            <a:endParaRPr lang="it-IT" dirty="0"/>
          </a:p>
        </p:txBody>
      </p:sp>
      <p:grpSp>
        <p:nvGrpSpPr>
          <p:cNvPr id="2" name="Gruppo 78"/>
          <p:cNvGrpSpPr/>
          <p:nvPr/>
        </p:nvGrpSpPr>
        <p:grpSpPr>
          <a:xfrm>
            <a:off x="64070" y="2854800"/>
            <a:ext cx="5372025" cy="1980889"/>
            <a:chOff x="64070" y="2902993"/>
            <a:chExt cx="5372025" cy="1980889"/>
          </a:xfrm>
        </p:grpSpPr>
        <p:sp>
          <p:nvSpPr>
            <p:cNvPr id="3" name="Rettangolo 2"/>
            <p:cNvSpPr/>
            <p:nvPr/>
          </p:nvSpPr>
          <p:spPr>
            <a:xfrm>
              <a:off x="64070" y="2902993"/>
              <a:ext cx="5372025" cy="19661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64070" y="2960278"/>
              <a:ext cx="5328592" cy="1923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rgbClr val="0070C0"/>
                </a:buClr>
              </a:pPr>
              <a:r>
                <a:rPr lang="it-IT" sz="1400" b="1" i="1" u="sng" dirty="0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Principali</a:t>
              </a:r>
              <a:r>
                <a:rPr lang="it-IT" sz="1400" b="1" i="1" dirty="0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motivi di chiamata</a:t>
              </a:r>
            </a:p>
            <a:p>
              <a:pPr indent="126000">
                <a:spcBef>
                  <a:spcPts val="600"/>
                </a:spcBef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it-IT" sz="1600" dirty="0" smtClean="0"/>
                <a:t>Richiesta nuovo allaccio/interventi sul contatore 	32,0%</a:t>
              </a:r>
            </a:p>
            <a:p>
              <a:pPr indent="126000">
                <a:spcBef>
                  <a:spcPts val="600"/>
                </a:spcBef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it-IT" sz="1600" dirty="0" smtClean="0"/>
                <a:t>Informazioni su bollette      			30,0% </a:t>
              </a:r>
            </a:p>
            <a:p>
              <a:pPr indent="126000">
                <a:spcBef>
                  <a:spcPts val="600"/>
                </a:spcBef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it-IT" sz="1600" dirty="0" smtClean="0"/>
                <a:t>Richiesta/variazione nuovo contratto/disdetta 	11,3%</a:t>
              </a:r>
            </a:p>
            <a:p>
              <a:pPr indent="126000">
                <a:spcBef>
                  <a:spcPts val="600"/>
                </a:spcBef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it-IT" sz="1600" dirty="0" smtClean="0"/>
                <a:t>Mancata ricezione della bolletta 		10,8% </a:t>
              </a:r>
            </a:p>
            <a:p>
              <a:pPr indent="126000">
                <a:spcBef>
                  <a:spcPts val="600"/>
                </a:spcBef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it-IT" sz="1600" dirty="0" smtClean="0"/>
                <a:t>Rettifica bollette o richieste di duplicato 		9,4% </a:t>
              </a:r>
            </a:p>
          </p:txBody>
        </p:sp>
      </p:grpSp>
      <p:sp>
        <p:nvSpPr>
          <p:cNvPr id="6" name="Rettangolo 5"/>
          <p:cNvSpPr/>
          <p:nvPr/>
        </p:nvSpPr>
        <p:spPr>
          <a:xfrm>
            <a:off x="2680742" y="836712"/>
            <a:ext cx="3168352" cy="19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9882" y="83671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Dove ha reperito il NV?</a:t>
            </a:r>
            <a:endParaRPr lang="it-IT" sz="1400" b="1" i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7" name="Gruppo 29"/>
          <p:cNvGrpSpPr/>
          <p:nvPr/>
        </p:nvGrpSpPr>
        <p:grpSpPr>
          <a:xfrm>
            <a:off x="265287" y="1218238"/>
            <a:ext cx="922337" cy="1130642"/>
            <a:chOff x="251520" y="1196752"/>
            <a:chExt cx="922337" cy="1130642"/>
          </a:xfrm>
        </p:grpSpPr>
        <p:pic>
          <p:nvPicPr>
            <p:cNvPr id="15" name="Picture 6" descr="Risultati immagini per bollett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2239" y="1412777"/>
              <a:ext cx="540899" cy="648072"/>
            </a:xfrm>
            <a:prstGeom prst="rect">
              <a:avLst/>
            </a:prstGeom>
            <a:noFill/>
          </p:spPr>
        </p:pic>
        <p:sp>
          <p:nvSpPr>
            <p:cNvPr id="16" name="CasellaDiTesto 15"/>
            <p:cNvSpPr txBox="1"/>
            <p:nvPr/>
          </p:nvSpPr>
          <p:spPr>
            <a:xfrm>
              <a:off x="332960" y="1988840"/>
              <a:ext cx="759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solidFill>
                    <a:prstClr val="black"/>
                  </a:solidFill>
                </a:rPr>
                <a:t>86,5%</a:t>
              </a:r>
              <a:endParaRPr lang="it-IT" sz="1600" dirty="0">
                <a:solidFill>
                  <a:prstClr val="black"/>
                </a:solidFill>
              </a:endParaRPr>
            </a:p>
          </p:txBody>
        </p:sp>
        <p:sp>
          <p:nvSpPr>
            <p:cNvPr id="20" name="CasellaDiTesto 19"/>
            <p:cNvSpPr txBox="1"/>
            <p:nvPr/>
          </p:nvSpPr>
          <p:spPr bwMode="auto">
            <a:xfrm>
              <a:off x="251520" y="1196752"/>
              <a:ext cx="922337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1200" dirty="0" smtClean="0">
                  <a:latin typeface="+mn-lt"/>
                </a:rPr>
                <a:t>BOLLETTA</a:t>
              </a:r>
              <a:endParaRPr lang="it-IT" sz="1200" dirty="0">
                <a:latin typeface="+mn-lt"/>
              </a:endParaRPr>
            </a:p>
          </p:txBody>
        </p:sp>
      </p:grpSp>
      <p:grpSp>
        <p:nvGrpSpPr>
          <p:cNvPr id="8" name="Gruppo 28"/>
          <p:cNvGrpSpPr/>
          <p:nvPr/>
        </p:nvGrpSpPr>
        <p:grpSpPr>
          <a:xfrm>
            <a:off x="1322593" y="1218238"/>
            <a:ext cx="1152128" cy="1130642"/>
            <a:chOff x="1403648" y="1196752"/>
            <a:chExt cx="1152128" cy="1130642"/>
          </a:xfrm>
        </p:grpSpPr>
        <p:pic>
          <p:nvPicPr>
            <p:cNvPr id="21" name="Picture 2" descr="Risultati immagini per sito internet icona"/>
            <p:cNvPicPr>
              <a:picLocks noChangeAspect="1" noChangeArrowheads="1"/>
            </p:cNvPicPr>
            <p:nvPr/>
          </p:nvPicPr>
          <p:blipFill>
            <a:blip r:embed="rId3" cstate="print"/>
            <a:srcRect l="10079" t="11339" r="10079" b="11339"/>
            <a:stretch>
              <a:fillRect/>
            </a:stretch>
          </p:blipFill>
          <p:spPr bwMode="auto">
            <a:xfrm>
              <a:off x="1664585" y="1422301"/>
              <a:ext cx="630254" cy="610361"/>
            </a:xfrm>
            <a:prstGeom prst="rect">
              <a:avLst/>
            </a:prstGeom>
            <a:noFill/>
          </p:spPr>
        </p:pic>
        <p:sp>
          <p:nvSpPr>
            <p:cNvPr id="22" name="CasellaDiTesto 21"/>
            <p:cNvSpPr txBox="1"/>
            <p:nvPr/>
          </p:nvSpPr>
          <p:spPr bwMode="auto">
            <a:xfrm>
              <a:off x="1403648" y="1196752"/>
              <a:ext cx="115212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200" dirty="0" smtClean="0">
                  <a:latin typeface="+mn-lt"/>
                </a:rPr>
                <a:t>SITO INTERNET</a:t>
              </a:r>
              <a:endParaRPr lang="it-IT" sz="1200" dirty="0">
                <a:latin typeface="+mn-lt"/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1599984" y="1988840"/>
              <a:ext cx="759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solidFill>
                    <a:prstClr val="black"/>
                  </a:solidFill>
                </a:rPr>
                <a:t>13,0%</a:t>
              </a:r>
              <a:endParaRPr lang="it-IT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26" name="CasellaDiTesto 25"/>
          <p:cNvSpPr txBox="1"/>
          <p:nvPr/>
        </p:nvSpPr>
        <p:spPr>
          <a:xfrm>
            <a:off x="69404" y="2418350"/>
            <a:ext cx="2198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Linea subito libera</a:t>
            </a:r>
            <a:endParaRPr lang="it-IT" sz="1600" i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680563" y="2418350"/>
            <a:ext cx="803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64,0%</a:t>
            </a:r>
            <a:endParaRPr lang="it-IT" sz="1600" dirty="0"/>
          </a:p>
        </p:txBody>
      </p:sp>
      <p:sp>
        <p:nvSpPr>
          <p:cNvPr id="28" name="Rettangolo 27"/>
          <p:cNvSpPr/>
          <p:nvPr/>
        </p:nvSpPr>
        <p:spPr>
          <a:xfrm>
            <a:off x="64070" y="2388026"/>
            <a:ext cx="2520000" cy="368424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691408" y="1513359"/>
            <a:ext cx="20263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chiamata successiva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2680742" y="836712"/>
            <a:ext cx="637200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Tentativi per soddisfare la richiesta</a:t>
            </a:r>
            <a:endParaRPr lang="it-IT" sz="1400" b="1" i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Rettangolo arrotondato 35"/>
          <p:cNvSpPr/>
          <p:nvPr/>
        </p:nvSpPr>
        <p:spPr>
          <a:xfrm>
            <a:off x="4427984" y="1196752"/>
            <a:ext cx="1281413" cy="338201"/>
          </a:xfrm>
          <a:prstGeom prst="roundRect">
            <a:avLst>
              <a:gd name="adj" fmla="val 0"/>
            </a:avLst>
          </a:prstGeom>
          <a:noFill/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wrap="square" lIns="3600" tIns="0" rIns="3600" bIns="0" rtlCol="0" anchor="ctr">
            <a:noAutofit/>
          </a:bodyPr>
          <a:lstStyle/>
          <a:p>
            <a:pPr algn="ctr"/>
            <a:r>
              <a:rPr lang="it-IT" sz="2000" b="1" kern="0" dirty="0" smtClean="0"/>
              <a:t>83,5%</a:t>
            </a:r>
            <a:endParaRPr lang="it-IT" sz="2000" b="1" kern="0" dirty="0"/>
          </a:p>
        </p:txBody>
      </p:sp>
      <p:sp>
        <p:nvSpPr>
          <p:cNvPr id="37" name="Fumetto 2 36"/>
          <p:cNvSpPr/>
          <p:nvPr/>
        </p:nvSpPr>
        <p:spPr>
          <a:xfrm>
            <a:off x="6516216" y="1746066"/>
            <a:ext cx="2232248" cy="621864"/>
          </a:xfrm>
          <a:prstGeom prst="wedgeRoundRectCallout">
            <a:avLst>
              <a:gd name="adj1" fmla="val 40885"/>
              <a:gd name="adj2" fmla="val -75435"/>
              <a:gd name="adj3" fmla="val 16667"/>
            </a:avLst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it-IT" sz="1200" i="1" dirty="0" smtClean="0">
                <a:solidFill>
                  <a:srgbClr val="002060"/>
                </a:solidFill>
              </a:rPr>
              <a:t>Il 46,5% ha tentato di </a:t>
            </a:r>
          </a:p>
          <a:p>
            <a:pPr algn="ctr" eaLnBrk="0" hangingPunct="0">
              <a:defRPr/>
            </a:pPr>
            <a:r>
              <a:rPr lang="it-IT" sz="1200" i="1" dirty="0" smtClean="0">
                <a:solidFill>
                  <a:srgbClr val="002060"/>
                </a:solidFill>
              </a:rPr>
              <a:t>risolvere il problema tramite </a:t>
            </a:r>
          </a:p>
          <a:p>
            <a:pPr algn="ctr" eaLnBrk="0" hangingPunct="0">
              <a:defRPr/>
            </a:pPr>
            <a:r>
              <a:rPr lang="it-IT" sz="1200" i="1" u="sng" dirty="0" smtClean="0">
                <a:solidFill>
                  <a:srgbClr val="002060"/>
                </a:solidFill>
              </a:rPr>
              <a:t>lo sportello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5960248" y="1196752"/>
            <a:ext cx="294714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altro canale contattato</a:t>
            </a:r>
          </a:p>
        </p:txBody>
      </p:sp>
      <p:sp>
        <p:nvSpPr>
          <p:cNvPr id="40" name="Rettangolo arrotondato 39"/>
          <p:cNvSpPr/>
          <p:nvPr/>
        </p:nvSpPr>
        <p:spPr>
          <a:xfrm>
            <a:off x="7951190" y="1196752"/>
            <a:ext cx="1281413" cy="338201"/>
          </a:xfrm>
          <a:prstGeom prst="roundRect">
            <a:avLst>
              <a:gd name="adj" fmla="val 0"/>
            </a:avLst>
          </a:prstGeom>
          <a:noFill/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wrap="square" lIns="3600" tIns="0" rIns="3600" bIns="0" rtlCol="0" anchor="ctr">
            <a:noAutofit/>
          </a:bodyPr>
          <a:lstStyle/>
          <a:p>
            <a:pPr algn="ctr"/>
            <a:r>
              <a:rPr lang="it-IT" sz="2000" b="1" kern="0" dirty="0" smtClean="0">
                <a:solidFill>
                  <a:schemeClr val="accent6">
                    <a:lumMod val="75000"/>
                  </a:schemeClr>
                </a:solidFill>
              </a:rPr>
              <a:t>21,5%</a:t>
            </a:r>
            <a:endParaRPr lang="it-IT" sz="20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2691408" y="1196752"/>
            <a:ext cx="20263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it-IT" sz="16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chiamata</a:t>
            </a:r>
          </a:p>
        </p:txBody>
      </p:sp>
      <p:sp>
        <p:nvSpPr>
          <p:cNvPr id="43" name="Rettangolo arrotondato 42"/>
          <p:cNvSpPr/>
          <p:nvPr/>
        </p:nvSpPr>
        <p:spPr>
          <a:xfrm>
            <a:off x="4427984" y="1525673"/>
            <a:ext cx="1281413" cy="338201"/>
          </a:xfrm>
          <a:prstGeom prst="roundRect">
            <a:avLst>
              <a:gd name="adj" fmla="val 0"/>
            </a:avLst>
          </a:prstGeom>
          <a:noFill/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wrap="square" lIns="3600" tIns="0" rIns="3600" bIns="0" rtlCol="0" anchor="ctr">
            <a:noAutofit/>
          </a:bodyPr>
          <a:lstStyle/>
          <a:p>
            <a:pPr algn="ctr"/>
            <a:r>
              <a:rPr lang="it-IT" sz="2000" b="1" kern="0" dirty="0" smtClean="0">
                <a:solidFill>
                  <a:schemeClr val="accent6">
                    <a:lumMod val="75000"/>
                  </a:schemeClr>
                </a:solidFill>
              </a:rPr>
              <a:t>16,5%</a:t>
            </a:r>
            <a:endParaRPr lang="it-IT" sz="20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5868144" y="286998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i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Informazioni coerenti </a:t>
            </a:r>
          </a:p>
          <a:p>
            <a:pPr algn="r"/>
            <a:r>
              <a:rPr lang="it-IT" sz="1400" b="1" i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nei diversi contatti</a:t>
            </a:r>
            <a:endParaRPr lang="it-IT" sz="1400" b="1" i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9" name="Gruppo 51"/>
          <p:cNvGrpSpPr/>
          <p:nvPr/>
        </p:nvGrpSpPr>
        <p:grpSpPr>
          <a:xfrm>
            <a:off x="3347864" y="4941168"/>
            <a:ext cx="6048672" cy="1489176"/>
            <a:chOff x="395536" y="3740024"/>
            <a:chExt cx="6048672" cy="1489176"/>
          </a:xfrm>
        </p:grpSpPr>
        <p:sp>
          <p:nvSpPr>
            <p:cNvPr id="53" name="Rettangolo 52"/>
            <p:cNvSpPr/>
            <p:nvPr/>
          </p:nvSpPr>
          <p:spPr>
            <a:xfrm>
              <a:off x="395536" y="3740024"/>
              <a:ext cx="5616624" cy="14891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4" name="CasellaDiTesto 53"/>
            <p:cNvSpPr txBox="1"/>
            <p:nvPr/>
          </p:nvSpPr>
          <p:spPr>
            <a:xfrm>
              <a:off x="899592" y="3852018"/>
              <a:ext cx="49685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Risolve del tutto o in parte la richiesta</a:t>
              </a:r>
              <a:endParaRPr lang="it-IT" sz="1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5" name="CasellaDiTesto 54"/>
            <p:cNvSpPr txBox="1"/>
            <p:nvPr/>
          </p:nvSpPr>
          <p:spPr>
            <a:xfrm>
              <a:off x="2627784" y="4628753"/>
              <a:ext cx="31683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i="1" dirty="0" smtClean="0">
                  <a:solidFill>
                    <a:srgbClr val="AC0000"/>
                  </a:solidFill>
                </a:rPr>
                <a:t>“Attendere una chiamata dall’Azienda”	</a:t>
              </a:r>
              <a:endParaRPr lang="it-IT" sz="1200" i="1" dirty="0">
                <a:solidFill>
                  <a:srgbClr val="AC0000"/>
                </a:solidFill>
              </a:endParaRPr>
            </a:p>
          </p:txBody>
        </p:sp>
        <p:sp>
          <p:nvSpPr>
            <p:cNvPr id="56" name="CasellaDiTesto 55"/>
            <p:cNvSpPr txBox="1"/>
            <p:nvPr/>
          </p:nvSpPr>
          <p:spPr>
            <a:xfrm>
              <a:off x="2627784" y="4893035"/>
              <a:ext cx="3506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i="1" dirty="0" smtClean="0">
                  <a:solidFill>
                    <a:srgbClr val="AC0000"/>
                  </a:solidFill>
                </a:rPr>
                <a:t>“Presentare della documentazione mancante”</a:t>
              </a:r>
              <a:endParaRPr lang="it-IT" sz="1200" i="1" dirty="0">
                <a:solidFill>
                  <a:srgbClr val="AC0000"/>
                </a:solidFill>
              </a:endParaRPr>
            </a:p>
          </p:txBody>
        </p:sp>
        <p:sp>
          <p:nvSpPr>
            <p:cNvPr id="57" name="Freccia angolare in su 56"/>
            <p:cNvSpPr>
              <a:spLocks noChangeAspect="1"/>
            </p:cNvSpPr>
            <p:nvPr/>
          </p:nvSpPr>
          <p:spPr>
            <a:xfrm rot="5400000">
              <a:off x="2081019" y="4499918"/>
              <a:ext cx="416656" cy="619269"/>
            </a:xfrm>
            <a:prstGeom prst="bentUpArrow">
              <a:avLst>
                <a:gd name="adj1" fmla="val 25000"/>
                <a:gd name="adj2" fmla="val 23198"/>
                <a:gd name="adj3" fmla="val 250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B2B2B2"/>
              </a:solidFill>
            </a:ln>
            <a:scene3d>
              <a:camera prst="orthographicFront"/>
              <a:lightRig rig="threePt" dir="t"/>
            </a:scene3d>
            <a:sp3d>
              <a:bevelT w="63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8" name="AutoShape 19"/>
            <p:cNvSpPr>
              <a:spLocks noChangeAspect="1" noChangeArrowheads="1"/>
            </p:cNvSpPr>
            <p:nvPr/>
          </p:nvSpPr>
          <p:spPr bwMode="auto">
            <a:xfrm>
              <a:off x="539552" y="3861048"/>
              <a:ext cx="345600" cy="345600"/>
            </a:xfrm>
            <a:prstGeom prst="smileyFace">
              <a:avLst>
                <a:gd name="adj" fmla="val 4653"/>
              </a:avLst>
            </a:prstGeom>
            <a:solidFill>
              <a:srgbClr val="008000"/>
            </a:solidFill>
            <a:ln w="19050">
              <a:solidFill>
                <a:schemeClr val="bg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63500" h="25400"/>
            </a:sp3d>
          </p:spPr>
          <p:txBody>
            <a:bodyPr wrap="none" lIns="0" tIns="32400" rIns="0" bIns="32400" anchor="ctr"/>
            <a:lstStyle/>
            <a:p>
              <a:pPr algn="ctr" eaLnBrk="1" hangingPunct="1"/>
              <a:endParaRPr lang="it-IT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59" name="AutoShape 15"/>
            <p:cNvSpPr>
              <a:spLocks noChangeAspect="1" noChangeArrowheads="1"/>
            </p:cNvSpPr>
            <p:nvPr/>
          </p:nvSpPr>
          <p:spPr bwMode="auto">
            <a:xfrm>
              <a:off x="1149524" y="4251755"/>
              <a:ext cx="345600" cy="345600"/>
            </a:xfrm>
            <a:prstGeom prst="smileyFace">
              <a:avLst>
                <a:gd name="adj" fmla="val -4653"/>
              </a:avLst>
            </a:prstGeom>
            <a:solidFill>
              <a:srgbClr val="AC0000"/>
            </a:solidFill>
            <a:ln w="19050">
              <a:solidFill>
                <a:schemeClr val="bg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63500" h="25400"/>
            </a:sp3d>
          </p:spPr>
          <p:txBody>
            <a:bodyPr wrap="none" lIns="0" tIns="32400" rIns="0" bIns="32400" anchor="ctr"/>
            <a:lstStyle/>
            <a:p>
              <a:pPr algn="ctr"/>
              <a:endParaRPr lang="it-IT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60" name="CasellaDiTesto 59"/>
            <p:cNvSpPr txBox="1"/>
            <p:nvPr/>
          </p:nvSpPr>
          <p:spPr>
            <a:xfrm>
              <a:off x="1475656" y="4255947"/>
              <a:ext cx="49685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Non risolve, </a:t>
              </a:r>
              <a:r>
                <a:rPr lang="it-IT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perché…</a:t>
              </a:r>
              <a:r>
                <a:rPr lang="it-IT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endParaRPr lang="it-IT" sz="1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61" name="Rettangolo 60"/>
          <p:cNvSpPr/>
          <p:nvPr/>
        </p:nvSpPr>
        <p:spPr>
          <a:xfrm>
            <a:off x="64070" y="4941168"/>
            <a:ext cx="2995762" cy="1368152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10" name="Gruppo 61"/>
          <p:cNvGrpSpPr>
            <a:grpSpLocks noChangeAspect="1"/>
          </p:cNvGrpSpPr>
          <p:nvPr/>
        </p:nvGrpSpPr>
        <p:grpSpPr>
          <a:xfrm>
            <a:off x="179512" y="5475368"/>
            <a:ext cx="620839" cy="586960"/>
            <a:chOff x="6660232" y="5013176"/>
            <a:chExt cx="1183769" cy="1119172"/>
          </a:xfrm>
        </p:grpSpPr>
        <p:pic>
          <p:nvPicPr>
            <p:cNvPr id="63" name="Immagine 6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5013176"/>
              <a:ext cx="1174613" cy="1119172"/>
            </a:xfrm>
            <a:prstGeom prst="rect">
              <a:avLst/>
            </a:prstGeom>
          </p:spPr>
        </p:pic>
        <p:sp>
          <p:nvSpPr>
            <p:cNvPr id="64" name="Torta 63"/>
            <p:cNvSpPr/>
            <p:nvPr/>
          </p:nvSpPr>
          <p:spPr>
            <a:xfrm rot="573391">
              <a:off x="6691873" y="5056645"/>
              <a:ext cx="1152128" cy="1039322"/>
            </a:xfrm>
            <a:prstGeom prst="pie">
              <a:avLst>
                <a:gd name="adj1" fmla="val 7998426"/>
                <a:gd name="adj2" fmla="val 14522863"/>
              </a:avLst>
            </a:prstGeom>
            <a:solidFill>
              <a:srgbClr val="003760">
                <a:alpha val="85000"/>
              </a:srgbClr>
            </a:solidFill>
            <a:ln>
              <a:solidFill>
                <a:srgbClr val="003760">
                  <a:alpha val="8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65" name="Torta 64"/>
            <p:cNvSpPr/>
            <p:nvPr/>
          </p:nvSpPr>
          <p:spPr>
            <a:xfrm rot="7861730">
              <a:off x="6744361" y="5058266"/>
              <a:ext cx="1062386" cy="1029212"/>
            </a:xfrm>
            <a:prstGeom prst="pie">
              <a:avLst>
                <a:gd name="adj1" fmla="val 7246067"/>
                <a:gd name="adj2" fmla="val 14648978"/>
              </a:avLst>
            </a:prstGeom>
            <a:solidFill>
              <a:srgbClr val="0091FE">
                <a:alpha val="85000"/>
              </a:srgbClr>
            </a:solidFill>
            <a:ln w="0">
              <a:solidFill>
                <a:srgbClr val="0091FE">
                  <a:alpha val="8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</a:endParaRPr>
            </a:p>
          </p:txBody>
        </p:sp>
      </p:grpSp>
      <p:sp>
        <p:nvSpPr>
          <p:cNvPr id="66" name="Rettangolo 65"/>
          <p:cNvSpPr/>
          <p:nvPr/>
        </p:nvSpPr>
        <p:spPr>
          <a:xfrm>
            <a:off x="402415" y="5013176"/>
            <a:ext cx="24096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Durata della chiamata</a:t>
            </a:r>
            <a:endParaRPr lang="it-IT" sz="1400" dirty="0"/>
          </a:p>
        </p:txBody>
      </p:sp>
      <p:sp>
        <p:nvSpPr>
          <p:cNvPr id="67" name="Rettangolo 66"/>
          <p:cNvSpPr/>
          <p:nvPr/>
        </p:nvSpPr>
        <p:spPr>
          <a:xfrm>
            <a:off x="900000" y="5445224"/>
            <a:ext cx="205172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26000" defTabSz="648000">
              <a:spcBef>
                <a:spcPts val="6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prstClr val="black"/>
                </a:solidFill>
              </a:rPr>
              <a:t>tra 2’ e 5’	29,5%</a:t>
            </a:r>
          </a:p>
          <a:p>
            <a:pPr lvl="0" indent="126000" defTabSz="648000">
              <a:spcBef>
                <a:spcPts val="6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prstClr val="black"/>
                </a:solidFill>
              </a:rPr>
              <a:t>tra 5’ e 10’	29,0%</a:t>
            </a:r>
          </a:p>
        </p:txBody>
      </p:sp>
      <p:sp>
        <p:nvSpPr>
          <p:cNvPr id="69" name="Rettangolo 68"/>
          <p:cNvSpPr/>
          <p:nvPr/>
        </p:nvSpPr>
        <p:spPr>
          <a:xfrm>
            <a:off x="6444208" y="3595584"/>
            <a:ext cx="230425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26000" defTabSz="72000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prstClr val="black"/>
                </a:solidFill>
              </a:rPr>
              <a:t>del tutto	11,7%</a:t>
            </a:r>
          </a:p>
          <a:p>
            <a:pPr lvl="0" indent="126000" defTabSz="72000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prstClr val="black"/>
                </a:solidFill>
              </a:rPr>
              <a:t>Abbastanza	46,5%</a:t>
            </a:r>
          </a:p>
        </p:txBody>
      </p:sp>
      <p:pic>
        <p:nvPicPr>
          <p:cNvPr id="70" name="Picture 6" descr="http://www.drogbaster.it/numero-verd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93420" cy="693420"/>
          </a:xfrm>
          <a:prstGeom prst="rect">
            <a:avLst/>
          </a:prstGeom>
          <a:noFill/>
        </p:spPr>
      </p:pic>
      <p:sp>
        <p:nvSpPr>
          <p:cNvPr id="50" name="Rettangolo arrotondato 49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NUMERO VERDE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pSp>
        <p:nvGrpSpPr>
          <p:cNvPr id="11" name="Gruppo 33"/>
          <p:cNvGrpSpPr/>
          <p:nvPr/>
        </p:nvGrpSpPr>
        <p:grpSpPr>
          <a:xfrm>
            <a:off x="6060032" y="3332233"/>
            <a:ext cx="1332000" cy="276999"/>
            <a:chOff x="4214242" y="6026805"/>
            <a:chExt cx="1332000" cy="276999"/>
          </a:xfrm>
        </p:grpSpPr>
        <p:sp>
          <p:nvSpPr>
            <p:cNvPr id="68" name="CasellaDiTesto 67"/>
            <p:cNvSpPr txBox="1">
              <a:spLocks noChangeArrowheads="1"/>
            </p:cNvSpPr>
            <p:nvPr/>
          </p:nvSpPr>
          <p:spPr bwMode="auto">
            <a:xfrm>
              <a:off x="4214242" y="6026805"/>
              <a:ext cx="1332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52000" rIns="3600">
              <a:spAutoFit/>
            </a:bodyPr>
            <a:lstStyle/>
            <a:p>
              <a:r>
                <a:rPr lang="it-IT" sz="1200" u="sng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60 </a:t>
              </a:r>
              <a:r>
                <a:rPr lang="it-IT" sz="1200" u="sng" cap="small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risposte</a:t>
              </a:r>
              <a:endParaRPr lang="it-IT" sz="1200" u="sng" cap="small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pic>
          <p:nvPicPr>
            <p:cNvPr id="71" name="Immagine 70" descr="warn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14242" y="6069292"/>
              <a:ext cx="200752" cy="192024"/>
            </a:xfrm>
            <a:prstGeom prst="rect">
              <a:avLst/>
            </a:prstGeom>
          </p:spPr>
        </p:pic>
      </p:grpSp>
      <p:sp>
        <p:nvSpPr>
          <p:cNvPr id="74" name="Rettangolo arrotondato 73"/>
          <p:cNvSpPr/>
          <p:nvPr/>
        </p:nvSpPr>
        <p:spPr>
          <a:xfrm>
            <a:off x="7668344" y="5043320"/>
            <a:ext cx="1281413" cy="338201"/>
          </a:xfrm>
          <a:prstGeom prst="roundRect">
            <a:avLst>
              <a:gd name="adj" fmla="val 0"/>
            </a:avLst>
          </a:prstGeom>
          <a:noFill/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wrap="square" lIns="3600" tIns="0" rIns="3600" bIns="0" rtlCol="0" anchor="ctr">
            <a:noAutofit/>
          </a:bodyPr>
          <a:lstStyle/>
          <a:p>
            <a:pPr algn="ctr"/>
            <a:r>
              <a:rPr lang="it-IT" sz="2000" b="1" kern="0" dirty="0" smtClean="0">
                <a:solidFill>
                  <a:srgbClr val="009900"/>
                </a:solidFill>
              </a:rPr>
              <a:t>86,0%</a:t>
            </a:r>
            <a:endParaRPr lang="it-IT" sz="2000" b="1" kern="0" dirty="0">
              <a:solidFill>
                <a:srgbClr val="0099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4070" y="846760"/>
            <a:ext cx="2519522" cy="1512168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5" name="Fumetto 2 74"/>
          <p:cNvSpPr/>
          <p:nvPr/>
        </p:nvSpPr>
        <p:spPr>
          <a:xfrm>
            <a:off x="3040782" y="1966539"/>
            <a:ext cx="3403426" cy="1102421"/>
          </a:xfrm>
          <a:prstGeom prst="wedgeRoundRectCallout">
            <a:avLst>
              <a:gd name="adj1" fmla="val -39222"/>
              <a:gd name="adj2" fmla="val -62999"/>
              <a:gd name="adj3" fmla="val 16667"/>
            </a:avLst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it-IT" sz="1200" i="1" dirty="0" smtClean="0">
                <a:solidFill>
                  <a:srgbClr val="002060"/>
                </a:solidFill>
              </a:rPr>
              <a:t>“Problema irrisolto – persistenza”</a:t>
            </a:r>
          </a:p>
          <a:p>
            <a:pPr algn="ctr" eaLnBrk="0" hangingPunct="0">
              <a:defRPr/>
            </a:pPr>
            <a:r>
              <a:rPr lang="it-IT" sz="1200" i="1" dirty="0" smtClean="0">
                <a:solidFill>
                  <a:srgbClr val="002060"/>
                </a:solidFill>
              </a:rPr>
              <a:t>“Troppo a lungo in attesa, senza poter parlare con nessuno”</a:t>
            </a:r>
          </a:p>
          <a:p>
            <a:pPr algn="ctr" eaLnBrk="0" hangingPunct="0">
              <a:defRPr/>
            </a:pPr>
            <a:r>
              <a:rPr lang="it-IT" sz="1200" i="1" dirty="0" smtClean="0">
                <a:solidFill>
                  <a:srgbClr val="002060"/>
                </a:solidFill>
              </a:rPr>
              <a:t>“Non riuscivo ad accedere al servizio”</a:t>
            </a:r>
          </a:p>
          <a:p>
            <a:pPr algn="ctr" eaLnBrk="0" hangingPunct="0">
              <a:defRPr/>
            </a:pPr>
            <a:r>
              <a:rPr lang="it-IT" sz="1200" i="1" dirty="0" smtClean="0">
                <a:solidFill>
                  <a:srgbClr val="002060"/>
                </a:solidFill>
              </a:rPr>
              <a:t>“Dovevano verificare alcuni aspetti </a:t>
            </a:r>
          </a:p>
          <a:p>
            <a:pPr algn="ctr" eaLnBrk="0" hangingPunct="0">
              <a:defRPr/>
            </a:pPr>
            <a:r>
              <a:rPr lang="it-IT" sz="1200" i="1" dirty="0" smtClean="0">
                <a:solidFill>
                  <a:srgbClr val="002060"/>
                </a:solidFill>
              </a:rPr>
              <a:t>prima di rispondere”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tangolo 48"/>
          <p:cNvSpPr/>
          <p:nvPr/>
        </p:nvSpPr>
        <p:spPr>
          <a:xfrm>
            <a:off x="5868144" y="2780928"/>
            <a:ext cx="2880320" cy="1547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2" name="Rettangolo 41"/>
          <p:cNvSpPr/>
          <p:nvPr/>
        </p:nvSpPr>
        <p:spPr>
          <a:xfrm>
            <a:off x="5897733" y="846237"/>
            <a:ext cx="3168352" cy="19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3" name="Titolo 7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  <a:r>
              <a:rPr lang="it-IT" dirty="0" smtClean="0"/>
              <a:t>     Sportello</a:t>
            </a:r>
            <a:endParaRPr lang="it-IT" dirty="0"/>
          </a:p>
        </p:txBody>
      </p:sp>
      <p:grpSp>
        <p:nvGrpSpPr>
          <p:cNvPr id="2" name="Gruppo 90"/>
          <p:cNvGrpSpPr/>
          <p:nvPr/>
        </p:nvGrpSpPr>
        <p:grpSpPr>
          <a:xfrm>
            <a:off x="-2126" y="2852936"/>
            <a:ext cx="5443208" cy="1980889"/>
            <a:chOff x="-2126" y="2852936"/>
            <a:chExt cx="5443208" cy="1980889"/>
          </a:xfrm>
        </p:grpSpPr>
        <p:sp>
          <p:nvSpPr>
            <p:cNvPr id="3" name="Rettangolo 2"/>
            <p:cNvSpPr/>
            <p:nvPr/>
          </p:nvSpPr>
          <p:spPr>
            <a:xfrm>
              <a:off x="69882" y="2852936"/>
              <a:ext cx="5371200" cy="19661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-2126" y="2910221"/>
              <a:ext cx="5438222" cy="1923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rgbClr val="0070C0"/>
                </a:buClr>
              </a:pPr>
              <a:r>
                <a:rPr lang="it-IT" sz="1400" b="1" i="1" u="sng" dirty="0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Principali</a:t>
              </a:r>
              <a:r>
                <a:rPr lang="it-IT" sz="1400" b="1" i="1" dirty="0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motivi di visita</a:t>
              </a:r>
            </a:p>
            <a:p>
              <a:pPr indent="126000">
                <a:spcBef>
                  <a:spcPts val="600"/>
                </a:spcBef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it-IT" sz="1600" dirty="0" smtClean="0"/>
                <a:t>Informazioni su bollette			 27,9% </a:t>
              </a:r>
            </a:p>
            <a:p>
              <a:pPr indent="126000">
                <a:spcBef>
                  <a:spcPts val="600"/>
                </a:spcBef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it-IT" sz="1600" dirty="0" smtClean="0"/>
                <a:t>Richiesta di nuovo contratto, variazione, disdetta 	20,1% </a:t>
              </a:r>
            </a:p>
            <a:p>
              <a:pPr indent="126000">
                <a:spcBef>
                  <a:spcPts val="600"/>
                </a:spcBef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it-IT" sz="1600" dirty="0" smtClean="0"/>
                <a:t>Modifica dati anagrafici 			15,7% </a:t>
              </a:r>
            </a:p>
            <a:p>
              <a:pPr indent="126000">
                <a:spcBef>
                  <a:spcPts val="600"/>
                </a:spcBef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it-IT" sz="1600" dirty="0" smtClean="0"/>
                <a:t>Rettifica bollette o richieste di duplicato 		10,3% </a:t>
              </a:r>
            </a:p>
            <a:p>
              <a:pPr indent="126000">
                <a:spcBef>
                  <a:spcPts val="600"/>
                </a:spcBef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it-IT" sz="1600" dirty="0" smtClean="0"/>
                <a:t>Pagamento bollette/pratiche per domiciliazione bancaria 7,4% </a:t>
              </a:r>
            </a:p>
          </p:txBody>
        </p:sp>
      </p:grpSp>
      <p:sp>
        <p:nvSpPr>
          <p:cNvPr id="5" name="Rettangolo 4"/>
          <p:cNvSpPr/>
          <p:nvPr/>
        </p:nvSpPr>
        <p:spPr>
          <a:xfrm>
            <a:off x="69882" y="846760"/>
            <a:ext cx="2519522" cy="19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680742" y="836712"/>
            <a:ext cx="3168352" cy="19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5496" y="1041266"/>
            <a:ext cx="252028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Tempi di attesa</a:t>
            </a:r>
          </a:p>
          <a:p>
            <a:pPr algn="r">
              <a:spcBef>
                <a:spcPts val="300"/>
              </a:spcBef>
            </a:pPr>
            <a:r>
              <a:rPr lang="it-IT" sz="1100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prima di parlare con l’operatore </a:t>
            </a:r>
            <a:endParaRPr lang="it-IT" sz="1050" i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2691408" y="1513359"/>
            <a:ext cx="20263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visita successiva</a:t>
            </a:r>
          </a:p>
        </p:txBody>
      </p:sp>
      <p:sp>
        <p:nvSpPr>
          <p:cNvPr id="34" name="Fumetto 2 33"/>
          <p:cNvSpPr/>
          <p:nvPr/>
        </p:nvSpPr>
        <p:spPr>
          <a:xfrm>
            <a:off x="3040782" y="1966539"/>
            <a:ext cx="3088432" cy="1030413"/>
          </a:xfrm>
          <a:prstGeom prst="wedgeRoundRectCallout">
            <a:avLst>
              <a:gd name="adj1" fmla="val -39222"/>
              <a:gd name="adj2" fmla="val -62999"/>
              <a:gd name="adj3" fmla="val 16667"/>
            </a:avLst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it-IT" sz="1200" i="1" dirty="0" smtClean="0">
                <a:solidFill>
                  <a:srgbClr val="002060"/>
                </a:solidFill>
              </a:rPr>
              <a:t>“Presentare documentazione mancante”</a:t>
            </a:r>
          </a:p>
          <a:p>
            <a:pPr algn="ctr" eaLnBrk="0" hangingPunct="0">
              <a:defRPr/>
            </a:pPr>
            <a:r>
              <a:rPr lang="it-IT" sz="1200" i="1" dirty="0" smtClean="0">
                <a:solidFill>
                  <a:srgbClr val="002060"/>
                </a:solidFill>
              </a:rPr>
              <a:t>“Problema irrisolto – persistenza”</a:t>
            </a:r>
          </a:p>
          <a:p>
            <a:pPr algn="ctr" eaLnBrk="0" hangingPunct="0">
              <a:defRPr/>
            </a:pPr>
            <a:r>
              <a:rPr lang="it-IT" sz="1200" i="1" dirty="0" smtClean="0">
                <a:solidFill>
                  <a:srgbClr val="002060"/>
                </a:solidFill>
              </a:rPr>
              <a:t>“Dovevano verificare alcuni aspetti </a:t>
            </a:r>
          </a:p>
          <a:p>
            <a:pPr algn="ctr" eaLnBrk="0" hangingPunct="0">
              <a:defRPr/>
            </a:pPr>
            <a:r>
              <a:rPr lang="it-IT" sz="1200" i="1" dirty="0" smtClean="0">
                <a:solidFill>
                  <a:srgbClr val="002060"/>
                </a:solidFill>
              </a:rPr>
              <a:t>prima di rispondere”</a:t>
            </a:r>
          </a:p>
          <a:p>
            <a:pPr algn="ctr" eaLnBrk="0" hangingPunct="0">
              <a:defRPr/>
            </a:pPr>
            <a:r>
              <a:rPr lang="it-IT" sz="1200" i="1" dirty="0" smtClean="0">
                <a:solidFill>
                  <a:srgbClr val="002060"/>
                </a:solidFill>
              </a:rPr>
              <a:t> “Doveva verificare la fattura”</a:t>
            </a:r>
          </a:p>
          <a:p>
            <a:pPr algn="ctr" eaLnBrk="0" hangingPunct="0">
              <a:defRPr/>
            </a:pPr>
            <a:endParaRPr lang="it-IT" sz="1200" i="1" dirty="0" smtClean="0">
              <a:solidFill>
                <a:srgbClr val="002060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2680742" y="836712"/>
            <a:ext cx="637200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Tentativi per soddisfare la richiesta</a:t>
            </a:r>
            <a:endParaRPr lang="it-IT" sz="1400" b="1" i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Rettangolo arrotondato 35"/>
          <p:cNvSpPr/>
          <p:nvPr/>
        </p:nvSpPr>
        <p:spPr>
          <a:xfrm>
            <a:off x="4427984" y="1196752"/>
            <a:ext cx="1281413" cy="338201"/>
          </a:xfrm>
          <a:prstGeom prst="roundRect">
            <a:avLst>
              <a:gd name="adj" fmla="val 0"/>
            </a:avLst>
          </a:prstGeom>
          <a:noFill/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wrap="square" lIns="3600" tIns="0" rIns="3600" bIns="0" rtlCol="0" anchor="ctr">
            <a:noAutofit/>
          </a:bodyPr>
          <a:lstStyle/>
          <a:p>
            <a:pPr algn="ctr"/>
            <a:r>
              <a:rPr lang="it-IT" sz="2000" b="1" kern="0" dirty="0" smtClean="0"/>
              <a:t>80,4%</a:t>
            </a:r>
            <a:endParaRPr lang="it-IT" sz="2000" b="1" kern="0" dirty="0"/>
          </a:p>
        </p:txBody>
      </p:sp>
      <p:sp>
        <p:nvSpPr>
          <p:cNvPr id="37" name="Fumetto 2 36"/>
          <p:cNvSpPr/>
          <p:nvPr/>
        </p:nvSpPr>
        <p:spPr>
          <a:xfrm>
            <a:off x="6295007" y="1746066"/>
            <a:ext cx="2520280" cy="621864"/>
          </a:xfrm>
          <a:prstGeom prst="wedgeRoundRectCallout">
            <a:avLst>
              <a:gd name="adj1" fmla="val 40885"/>
              <a:gd name="adj2" fmla="val -75435"/>
              <a:gd name="adj3" fmla="val 16667"/>
            </a:avLst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indent="3175" algn="ctr" eaLnBrk="0" hangingPunct="0">
              <a:defRPr/>
            </a:pPr>
            <a:r>
              <a:rPr lang="it-IT" sz="1200" i="1" dirty="0" smtClean="0">
                <a:solidFill>
                  <a:srgbClr val="002060"/>
                </a:solidFill>
              </a:rPr>
              <a:t>Il 87,5% ha tentato di risolvere il problema contattando</a:t>
            </a:r>
          </a:p>
          <a:p>
            <a:pPr marL="360000" indent="3175" algn="ctr" eaLnBrk="0" hangingPunct="0">
              <a:defRPr/>
            </a:pPr>
            <a:r>
              <a:rPr lang="it-IT" sz="1200" i="1" dirty="0" smtClean="0">
                <a:solidFill>
                  <a:srgbClr val="002060"/>
                </a:solidFill>
              </a:rPr>
              <a:t> il Call Center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5960248" y="1196752"/>
            <a:ext cx="294714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altro canale contattato</a:t>
            </a:r>
          </a:p>
        </p:txBody>
      </p:sp>
      <p:sp>
        <p:nvSpPr>
          <p:cNvPr id="40" name="Rettangolo arrotondato 39"/>
          <p:cNvSpPr/>
          <p:nvPr/>
        </p:nvSpPr>
        <p:spPr>
          <a:xfrm>
            <a:off x="7951190" y="1196752"/>
            <a:ext cx="1281413" cy="338201"/>
          </a:xfrm>
          <a:prstGeom prst="roundRect">
            <a:avLst>
              <a:gd name="adj" fmla="val 0"/>
            </a:avLst>
          </a:prstGeom>
          <a:noFill/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wrap="square" lIns="3600" tIns="0" rIns="3600" bIns="0" rtlCol="0" anchor="ctr">
            <a:noAutofit/>
          </a:bodyPr>
          <a:lstStyle/>
          <a:p>
            <a:pPr algn="ctr"/>
            <a:r>
              <a:rPr lang="it-IT" sz="2000" b="1" kern="0" dirty="0" smtClean="0">
                <a:solidFill>
                  <a:schemeClr val="accent6">
                    <a:lumMod val="75000"/>
                  </a:schemeClr>
                </a:solidFill>
              </a:rPr>
              <a:t>15,7%</a:t>
            </a:r>
            <a:endParaRPr lang="it-IT" sz="20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2691408" y="1196752"/>
            <a:ext cx="20263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it-IT" sz="16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visita</a:t>
            </a:r>
          </a:p>
        </p:txBody>
      </p:sp>
      <p:sp>
        <p:nvSpPr>
          <p:cNvPr id="43" name="Rettangolo arrotondato 42"/>
          <p:cNvSpPr/>
          <p:nvPr/>
        </p:nvSpPr>
        <p:spPr>
          <a:xfrm>
            <a:off x="4427984" y="1525673"/>
            <a:ext cx="1281413" cy="338201"/>
          </a:xfrm>
          <a:prstGeom prst="roundRect">
            <a:avLst>
              <a:gd name="adj" fmla="val 0"/>
            </a:avLst>
          </a:prstGeom>
          <a:noFill/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wrap="square" lIns="3600" tIns="0" rIns="3600" bIns="0" rtlCol="0" anchor="ctr">
            <a:noAutofit/>
          </a:bodyPr>
          <a:lstStyle/>
          <a:p>
            <a:pPr algn="ctr"/>
            <a:r>
              <a:rPr lang="it-IT" sz="2000" b="1" kern="0" dirty="0" smtClean="0">
                <a:solidFill>
                  <a:schemeClr val="accent6">
                    <a:lumMod val="75000"/>
                  </a:schemeClr>
                </a:solidFill>
              </a:rPr>
              <a:t>19,1%</a:t>
            </a:r>
            <a:endParaRPr lang="it-IT" sz="20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5724128" y="283377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i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Informazioni coerenti </a:t>
            </a:r>
          </a:p>
          <a:p>
            <a:pPr algn="r"/>
            <a:r>
              <a:rPr lang="it-IT" sz="1400" b="1" i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nei diversi contatti</a:t>
            </a:r>
            <a:endParaRPr lang="it-IT" sz="1400" b="1" i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1" name="Rettangolo 60"/>
          <p:cNvSpPr/>
          <p:nvPr/>
        </p:nvSpPr>
        <p:spPr>
          <a:xfrm>
            <a:off x="69882" y="4941168"/>
            <a:ext cx="2917942" cy="1368152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6" name="Rettangolo 65"/>
          <p:cNvSpPr/>
          <p:nvPr/>
        </p:nvSpPr>
        <p:spPr>
          <a:xfrm>
            <a:off x="69882" y="5013176"/>
            <a:ext cx="291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Permanenza allo sportello</a:t>
            </a:r>
            <a:endParaRPr lang="it-IT" sz="1400" dirty="0"/>
          </a:p>
        </p:txBody>
      </p:sp>
      <p:sp>
        <p:nvSpPr>
          <p:cNvPr id="67" name="Rettangolo 66"/>
          <p:cNvSpPr/>
          <p:nvPr/>
        </p:nvSpPr>
        <p:spPr>
          <a:xfrm>
            <a:off x="899592" y="5445224"/>
            <a:ext cx="205172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26000" defTabSz="648000">
              <a:spcBef>
                <a:spcPts val="6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prstClr val="black"/>
                </a:solidFill>
              </a:rPr>
              <a:t>meno di 5’	17,2%</a:t>
            </a:r>
          </a:p>
          <a:p>
            <a:pPr lvl="0" indent="126000" defTabSz="648000">
              <a:spcBef>
                <a:spcPts val="6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prstClr val="black"/>
                </a:solidFill>
              </a:rPr>
              <a:t>tra 5’ e 15’	66,2%</a:t>
            </a:r>
          </a:p>
        </p:txBody>
      </p:sp>
      <p:sp>
        <p:nvSpPr>
          <p:cNvPr id="69" name="Rettangolo 68"/>
          <p:cNvSpPr/>
          <p:nvPr/>
        </p:nvSpPr>
        <p:spPr>
          <a:xfrm>
            <a:off x="6300192" y="3559368"/>
            <a:ext cx="230425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26000" defTabSz="72000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prstClr val="black"/>
                </a:solidFill>
              </a:rPr>
              <a:t>del tutto	15,0%</a:t>
            </a:r>
          </a:p>
          <a:p>
            <a:pPr lvl="0" indent="126000" defTabSz="72000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prstClr val="black"/>
                </a:solidFill>
              </a:rPr>
              <a:t>abbastanza	45,0%</a:t>
            </a:r>
          </a:p>
        </p:txBody>
      </p:sp>
      <p:grpSp>
        <p:nvGrpSpPr>
          <p:cNvPr id="7" name="Gruppo 33"/>
          <p:cNvGrpSpPr/>
          <p:nvPr/>
        </p:nvGrpSpPr>
        <p:grpSpPr>
          <a:xfrm>
            <a:off x="5916016" y="3296017"/>
            <a:ext cx="1332000" cy="276999"/>
            <a:chOff x="4214242" y="6026805"/>
            <a:chExt cx="1332000" cy="276999"/>
          </a:xfrm>
        </p:grpSpPr>
        <p:sp>
          <p:nvSpPr>
            <p:cNvPr id="68" name="CasellaDiTesto 67"/>
            <p:cNvSpPr txBox="1">
              <a:spLocks noChangeArrowheads="1"/>
            </p:cNvSpPr>
            <p:nvPr/>
          </p:nvSpPr>
          <p:spPr bwMode="auto">
            <a:xfrm>
              <a:off x="4214242" y="6026805"/>
              <a:ext cx="1332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52000" rIns="3600">
              <a:spAutoFit/>
            </a:bodyPr>
            <a:lstStyle/>
            <a:p>
              <a:r>
                <a:rPr lang="it-IT" sz="1200" u="sng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60 </a:t>
              </a:r>
              <a:r>
                <a:rPr lang="it-IT" sz="1200" u="sng" cap="small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risposte</a:t>
              </a:r>
              <a:endParaRPr lang="it-IT" sz="1200" u="sng" cap="small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pic>
          <p:nvPicPr>
            <p:cNvPr id="71" name="Immagine 70" descr="warn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14242" y="6069292"/>
              <a:ext cx="200752" cy="192024"/>
            </a:xfrm>
            <a:prstGeom prst="rect">
              <a:avLst/>
            </a:prstGeom>
          </p:spPr>
        </p:pic>
      </p:grpSp>
      <p:sp>
        <p:nvSpPr>
          <p:cNvPr id="74" name="Rettangolo arrotondato 73"/>
          <p:cNvSpPr/>
          <p:nvPr/>
        </p:nvSpPr>
        <p:spPr>
          <a:xfrm>
            <a:off x="7668344" y="5043320"/>
            <a:ext cx="1281413" cy="338201"/>
          </a:xfrm>
          <a:prstGeom prst="roundRect">
            <a:avLst>
              <a:gd name="adj" fmla="val 0"/>
            </a:avLst>
          </a:prstGeom>
          <a:noFill/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wrap="square" lIns="3600" tIns="0" rIns="3600" bIns="0" rtlCol="0" anchor="ctr">
            <a:noAutofit/>
          </a:bodyPr>
          <a:lstStyle/>
          <a:p>
            <a:pPr algn="ctr"/>
            <a:r>
              <a:rPr lang="it-IT" sz="2000" b="1" kern="0" dirty="0" smtClean="0">
                <a:solidFill>
                  <a:srgbClr val="009900"/>
                </a:solidFill>
              </a:rPr>
              <a:t>91,2%</a:t>
            </a:r>
            <a:endParaRPr lang="it-IT" sz="2000" b="1" kern="0" dirty="0">
              <a:solidFill>
                <a:srgbClr val="009900"/>
              </a:solidFill>
            </a:endParaRPr>
          </a:p>
        </p:txBody>
      </p:sp>
      <p:pic>
        <p:nvPicPr>
          <p:cNvPr id="72" name="Picture 6" descr="http://www.unicas.it/var/ezwebin_site/storage/images/media/images/jp_sportello/42285-1-ita-IT/jp_sportello_articolo.png"/>
          <p:cNvPicPr>
            <a:picLocks noChangeAspect="1" noChangeArrowheads="1"/>
          </p:cNvPicPr>
          <p:nvPr/>
        </p:nvPicPr>
        <p:blipFill>
          <a:blip r:embed="rId3" cstate="print"/>
          <a:srcRect r="37001"/>
          <a:stretch>
            <a:fillRect/>
          </a:stretch>
        </p:blipFill>
        <p:spPr bwMode="auto">
          <a:xfrm>
            <a:off x="79881" y="89218"/>
            <a:ext cx="602015" cy="553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8" name="Immagine 77" descr="sportelli.gif"/>
          <p:cNvPicPr>
            <a:picLocks noChangeAspect="1"/>
          </p:cNvPicPr>
          <p:nvPr/>
        </p:nvPicPr>
        <p:blipFill>
          <a:blip r:embed="rId4" cstate="print">
            <a:biLevel thresh="50000"/>
          </a:blip>
          <a:stretch>
            <a:fillRect/>
          </a:stretch>
        </p:blipFill>
        <p:spPr>
          <a:xfrm>
            <a:off x="221376" y="5517232"/>
            <a:ext cx="727398" cy="715203"/>
          </a:xfrm>
          <a:prstGeom prst="rect">
            <a:avLst/>
          </a:prstGeom>
        </p:spPr>
      </p:pic>
      <p:pic>
        <p:nvPicPr>
          <p:cNvPr id="81" name="Picture 6" descr="http://www.drogbaster.it/numero-verd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2677" y="1916832"/>
            <a:ext cx="309563" cy="309563"/>
          </a:xfrm>
          <a:prstGeom prst="rect">
            <a:avLst/>
          </a:prstGeom>
          <a:noFill/>
        </p:spPr>
      </p:pic>
      <p:grpSp>
        <p:nvGrpSpPr>
          <p:cNvPr id="8" name="Gruppo 85"/>
          <p:cNvGrpSpPr>
            <a:grpSpLocks noChangeAspect="1"/>
          </p:cNvGrpSpPr>
          <p:nvPr/>
        </p:nvGrpSpPr>
        <p:grpSpPr>
          <a:xfrm>
            <a:off x="308572" y="901345"/>
            <a:ext cx="447004" cy="422611"/>
            <a:chOff x="1619672" y="1412776"/>
            <a:chExt cx="620839" cy="586960"/>
          </a:xfrm>
        </p:grpSpPr>
        <p:pic>
          <p:nvPicPr>
            <p:cNvPr id="83" name="Immagine 82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1412776"/>
              <a:ext cx="616037" cy="586960"/>
            </a:xfrm>
            <a:prstGeom prst="rect">
              <a:avLst/>
            </a:prstGeom>
          </p:spPr>
        </p:pic>
        <p:sp>
          <p:nvSpPr>
            <p:cNvPr id="84" name="Torta 83"/>
            <p:cNvSpPr/>
            <p:nvPr/>
          </p:nvSpPr>
          <p:spPr>
            <a:xfrm rot="573391">
              <a:off x="1636266" y="1435574"/>
              <a:ext cx="604245" cy="545082"/>
            </a:xfrm>
            <a:prstGeom prst="pie">
              <a:avLst>
                <a:gd name="adj1" fmla="val 7998426"/>
                <a:gd name="adj2" fmla="val 14522863"/>
              </a:avLst>
            </a:prstGeom>
            <a:solidFill>
              <a:srgbClr val="003760">
                <a:alpha val="85000"/>
              </a:srgbClr>
            </a:solidFill>
            <a:ln>
              <a:solidFill>
                <a:srgbClr val="003760">
                  <a:alpha val="8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85" name="Torta 84"/>
            <p:cNvSpPr/>
            <p:nvPr/>
          </p:nvSpPr>
          <p:spPr>
            <a:xfrm rot="7861730">
              <a:off x="1663794" y="1436424"/>
              <a:ext cx="557178" cy="539780"/>
            </a:xfrm>
            <a:prstGeom prst="pie">
              <a:avLst>
                <a:gd name="adj1" fmla="val 7246067"/>
                <a:gd name="adj2" fmla="val 14648978"/>
              </a:avLst>
            </a:prstGeom>
            <a:solidFill>
              <a:srgbClr val="0091FE">
                <a:alpha val="85000"/>
              </a:srgbClr>
            </a:solidFill>
            <a:ln w="0">
              <a:solidFill>
                <a:srgbClr val="0091FE">
                  <a:alpha val="8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</a:endParaRPr>
            </a:p>
          </p:txBody>
        </p:sp>
      </p:grpSp>
      <p:sp>
        <p:nvSpPr>
          <p:cNvPr id="87" name="Rettangolo 86"/>
          <p:cNvSpPr/>
          <p:nvPr/>
        </p:nvSpPr>
        <p:spPr>
          <a:xfrm>
            <a:off x="303782" y="1556792"/>
            <a:ext cx="225199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26000" defTabSz="666000">
              <a:spcBef>
                <a:spcPts val="6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prstClr val="black"/>
                </a:solidFill>
              </a:rPr>
              <a:t>meno di 15’	50,0%</a:t>
            </a:r>
          </a:p>
          <a:p>
            <a:pPr lvl="0" indent="126000" defTabSz="666000">
              <a:spcBef>
                <a:spcPts val="6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prstClr val="black"/>
                </a:solidFill>
              </a:rPr>
              <a:t>tra 15’ e 40’	30,4%</a:t>
            </a:r>
          </a:p>
          <a:p>
            <a:pPr lvl="0" indent="126000" defTabSz="666000">
              <a:spcBef>
                <a:spcPts val="6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prstClr val="black"/>
                </a:solidFill>
              </a:rPr>
              <a:t>oltre 40’	  19,6%</a:t>
            </a:r>
          </a:p>
        </p:txBody>
      </p:sp>
      <p:sp>
        <p:nvSpPr>
          <p:cNvPr id="92" name="Rettangolo arrotondato 91"/>
          <p:cNvSpPr/>
          <p:nvPr/>
        </p:nvSpPr>
        <p:spPr>
          <a:xfrm>
            <a:off x="3672000" y="6539477"/>
            <a:ext cx="180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pSp>
        <p:nvGrpSpPr>
          <p:cNvPr id="9" name="Gruppo 47"/>
          <p:cNvGrpSpPr/>
          <p:nvPr/>
        </p:nvGrpSpPr>
        <p:grpSpPr>
          <a:xfrm>
            <a:off x="3347864" y="4941168"/>
            <a:ext cx="6048672" cy="1613793"/>
            <a:chOff x="3347864" y="4941168"/>
            <a:chExt cx="6048672" cy="1613793"/>
          </a:xfrm>
        </p:grpSpPr>
        <p:grpSp>
          <p:nvGrpSpPr>
            <p:cNvPr id="10" name="Gruppo 51"/>
            <p:cNvGrpSpPr/>
            <p:nvPr/>
          </p:nvGrpSpPr>
          <p:grpSpPr>
            <a:xfrm>
              <a:off x="3347864" y="4941168"/>
              <a:ext cx="6048672" cy="1613793"/>
              <a:chOff x="395536" y="3740024"/>
              <a:chExt cx="6048672" cy="1613793"/>
            </a:xfrm>
          </p:grpSpPr>
          <p:sp>
            <p:nvSpPr>
              <p:cNvPr id="53" name="Rettangolo 52"/>
              <p:cNvSpPr/>
              <p:nvPr/>
            </p:nvSpPr>
            <p:spPr>
              <a:xfrm>
                <a:off x="395536" y="3740024"/>
                <a:ext cx="5616624" cy="148917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54" name="CasellaDiTesto 53"/>
              <p:cNvSpPr txBox="1"/>
              <p:nvPr/>
            </p:nvSpPr>
            <p:spPr>
              <a:xfrm>
                <a:off x="899592" y="3852018"/>
                <a:ext cx="49685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Risolve del tutto o in parte la richiesta</a:t>
                </a:r>
                <a:endParaRPr lang="it-IT" sz="16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55" name="CasellaDiTesto 54"/>
              <p:cNvSpPr txBox="1"/>
              <p:nvPr/>
            </p:nvSpPr>
            <p:spPr>
              <a:xfrm>
                <a:off x="2555776" y="4892152"/>
                <a:ext cx="350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i="1" dirty="0" smtClean="0">
                    <a:solidFill>
                      <a:srgbClr val="AC0000"/>
                    </a:solidFill>
                  </a:rPr>
                  <a:t>“Recarsi nuovamente presso gli sportelli dell’azienda”	</a:t>
                </a:r>
                <a:endParaRPr lang="it-IT" sz="1200" i="1" dirty="0">
                  <a:solidFill>
                    <a:srgbClr val="AC0000"/>
                  </a:solidFill>
                </a:endParaRPr>
              </a:p>
            </p:txBody>
          </p:sp>
          <p:sp>
            <p:nvSpPr>
              <p:cNvPr id="56" name="CasellaDiTesto 55"/>
              <p:cNvSpPr txBox="1"/>
              <p:nvPr/>
            </p:nvSpPr>
            <p:spPr>
              <a:xfrm>
                <a:off x="2555776" y="4687161"/>
                <a:ext cx="37444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i="1" dirty="0" smtClean="0">
                    <a:solidFill>
                      <a:srgbClr val="AC0000"/>
                    </a:solidFill>
                  </a:rPr>
                  <a:t>“Attendere una chiamata dell’azienda”</a:t>
                </a:r>
                <a:endParaRPr lang="it-IT" sz="1200" i="1" dirty="0">
                  <a:solidFill>
                    <a:srgbClr val="AC0000"/>
                  </a:solidFill>
                </a:endParaRPr>
              </a:p>
            </p:txBody>
          </p:sp>
          <p:sp>
            <p:nvSpPr>
              <p:cNvPr id="58" name="AutoShape 19"/>
              <p:cNvSpPr>
                <a:spLocks noChangeAspect="1" noChangeArrowheads="1"/>
              </p:cNvSpPr>
              <p:nvPr/>
            </p:nvSpPr>
            <p:spPr bwMode="auto">
              <a:xfrm>
                <a:off x="539552" y="3861048"/>
                <a:ext cx="345600" cy="345600"/>
              </a:xfrm>
              <a:prstGeom prst="smileyFace">
                <a:avLst>
                  <a:gd name="adj" fmla="val 4653"/>
                </a:avLst>
              </a:prstGeom>
              <a:solidFill>
                <a:srgbClr val="008000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</p:spPr>
            <p:txBody>
              <a:bodyPr wrap="none" lIns="0" tIns="32400" rIns="0" bIns="32400" anchor="ctr"/>
              <a:lstStyle/>
              <a:p>
                <a:pPr algn="ctr" eaLnBrk="1" hangingPunct="1"/>
                <a:endParaRPr lang="it-IT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9" name="AutoShape 15"/>
              <p:cNvSpPr>
                <a:spLocks noChangeAspect="1" noChangeArrowheads="1"/>
              </p:cNvSpPr>
              <p:nvPr/>
            </p:nvSpPr>
            <p:spPr bwMode="auto">
              <a:xfrm>
                <a:off x="1149524" y="4251755"/>
                <a:ext cx="345600" cy="345600"/>
              </a:xfrm>
              <a:prstGeom prst="smileyFace">
                <a:avLst>
                  <a:gd name="adj" fmla="val -4653"/>
                </a:avLst>
              </a:prstGeom>
              <a:solidFill>
                <a:srgbClr val="AC0000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</p:spPr>
            <p:txBody>
              <a:bodyPr wrap="none" lIns="0" tIns="32400" rIns="0" bIns="32400" anchor="ctr"/>
              <a:lstStyle/>
              <a:p>
                <a:pPr algn="ctr"/>
                <a:endParaRPr lang="it-IT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0" name="CasellaDiTesto 59"/>
              <p:cNvSpPr txBox="1"/>
              <p:nvPr/>
            </p:nvSpPr>
            <p:spPr>
              <a:xfrm>
                <a:off x="1475656" y="4255947"/>
                <a:ext cx="49685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Non risolve, </a:t>
                </a:r>
                <a:r>
                  <a:rPr lang="it-IT" sz="1600" dirty="0" err="1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perché…</a:t>
                </a:r>
                <a:r>
                  <a:rPr lang="it-IT" sz="16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</a:t>
                </a:r>
                <a:endParaRPr lang="it-IT" sz="16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47" name="Freccia angolare in su 46"/>
            <p:cNvSpPr>
              <a:spLocks noChangeAspect="1"/>
            </p:cNvSpPr>
            <p:nvPr/>
          </p:nvSpPr>
          <p:spPr>
            <a:xfrm rot="5400000">
              <a:off x="5033347" y="5701062"/>
              <a:ext cx="416656" cy="619269"/>
            </a:xfrm>
            <a:prstGeom prst="bentUpArrow">
              <a:avLst>
                <a:gd name="adj1" fmla="val 25000"/>
                <a:gd name="adj2" fmla="val 23198"/>
                <a:gd name="adj3" fmla="val 250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B2B2B2"/>
              </a:solidFill>
            </a:ln>
            <a:scene3d>
              <a:camera prst="orthographicFront"/>
              <a:lightRig rig="threePt" dir="t"/>
            </a:scene3d>
            <a:sp3d>
              <a:bevelT w="63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51" name="Rettangolo arrotondato 50"/>
          <p:cNvSpPr/>
          <p:nvPr/>
        </p:nvSpPr>
        <p:spPr>
          <a:xfrm>
            <a:off x="7668344" y="5035015"/>
            <a:ext cx="1281413" cy="338201"/>
          </a:xfrm>
          <a:prstGeom prst="roundRect">
            <a:avLst>
              <a:gd name="adj" fmla="val 0"/>
            </a:avLst>
          </a:prstGeom>
          <a:noFill/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wrap="square" lIns="3600" tIns="0" rIns="3600" bIns="0" rtlCol="0" anchor="ctr">
            <a:noAutofit/>
          </a:bodyPr>
          <a:lstStyle/>
          <a:p>
            <a:pPr algn="ctr"/>
            <a:r>
              <a:rPr lang="it-IT" sz="2000" b="1" kern="0" dirty="0" smtClean="0">
                <a:solidFill>
                  <a:srgbClr val="009900"/>
                </a:solidFill>
              </a:rPr>
              <a:t>96,1%</a:t>
            </a:r>
            <a:endParaRPr lang="it-IT" sz="2000" b="1" kern="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Scelta</a:t>
            </a:r>
            <a:r>
              <a:rPr lang="it-IT" spc="-300" dirty="0" smtClean="0"/>
              <a:t> </a:t>
            </a:r>
            <a:r>
              <a:rPr lang="it-IT" dirty="0" smtClean="0"/>
              <a:t>dello</a:t>
            </a:r>
            <a:r>
              <a:rPr lang="it-IT" spc="-300" dirty="0" smtClean="0"/>
              <a:t> </a:t>
            </a:r>
            <a:r>
              <a:rPr lang="it-IT" dirty="0" smtClean="0"/>
              <a:t>sportello</a:t>
            </a:r>
            <a:r>
              <a:rPr lang="it-IT" spc="-300" dirty="0" smtClean="0"/>
              <a:t> </a:t>
            </a:r>
            <a:r>
              <a:rPr lang="it-IT" dirty="0" smtClean="0"/>
              <a:t>rispetto</a:t>
            </a:r>
            <a:r>
              <a:rPr lang="it-IT" spc="-300" dirty="0" smtClean="0"/>
              <a:t> </a:t>
            </a:r>
            <a:r>
              <a:rPr lang="it-IT" dirty="0" smtClean="0"/>
              <a:t>al</a:t>
            </a:r>
            <a:r>
              <a:rPr lang="it-IT" spc="-300" dirty="0" smtClean="0"/>
              <a:t> </a:t>
            </a:r>
            <a:r>
              <a:rPr lang="it-IT" dirty="0" smtClean="0"/>
              <a:t>NV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39552" y="1095127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Per quali motivi ha scelto di recarsi presso gli sportelli di Acquedotto del Fiora invece che contattare il Call Center?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(risposta multipla)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3672000" y="6539477"/>
            <a:ext cx="180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aphicFrame>
        <p:nvGraphicFramePr>
          <p:cNvPr id="7" name="Grafico 6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4607496" y="1484784"/>
          <a:ext cx="3564904" cy="527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683568" y="1916832"/>
          <a:ext cx="4032448" cy="4248472"/>
        </p:xfrm>
        <a:graphic>
          <a:graphicData uri="http://schemas.openxmlformats.org/drawingml/2006/table">
            <a:tbl>
              <a:tblPr/>
              <a:tblGrid>
                <a:gridCol w="4032448"/>
              </a:tblGrid>
              <a:tr h="537498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Per me è più comodo recarmi presso gli sportelli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6576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Non mi fido delle risposte telefoniche, preferisco andare di persona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2582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Il problema / richiesta era troppo complesso per essere risolto al telefono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9360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Per abitudine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4567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Avevo telefonato e mi hanno detto di recarmi presso gli sportelli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7810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Dovevo presentare della documentazione mancante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0079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Non sapevo dell’esistenza di un numero a cui rivolgermi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ttangolo 50"/>
          <p:cNvSpPr/>
          <p:nvPr/>
        </p:nvSpPr>
        <p:spPr>
          <a:xfrm>
            <a:off x="5542023" y="4365104"/>
            <a:ext cx="3456384" cy="1584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tlCol="0" anchor="t"/>
          <a:lstStyle/>
          <a:p>
            <a:pPr algn="ctr" defTabSz="738000"/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43,5%</a:t>
            </a:r>
            <a:r>
              <a:rPr lang="it-IT" sz="28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b="1" i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 utilizzato altri canali,                    	quali…</a:t>
            </a:r>
            <a:endParaRPr lang="it-IT" dirty="0"/>
          </a:p>
        </p:txBody>
      </p:sp>
      <p:sp>
        <p:nvSpPr>
          <p:cNvPr id="52" name="Rettangolo arrotondato 51"/>
          <p:cNvSpPr/>
          <p:nvPr/>
        </p:nvSpPr>
        <p:spPr>
          <a:xfrm>
            <a:off x="6566190" y="5539071"/>
            <a:ext cx="1281413" cy="338201"/>
          </a:xfrm>
          <a:prstGeom prst="roundRect">
            <a:avLst>
              <a:gd name="adj" fmla="val 0"/>
            </a:avLst>
          </a:prstGeom>
          <a:noFill/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wrap="square" lIns="3600" tIns="0" rIns="3600" bIns="0" rtlCol="0" anchor="ctr">
            <a:noAutofit/>
          </a:bodyPr>
          <a:lstStyle/>
          <a:p>
            <a:pPr algn="ctr"/>
            <a:r>
              <a:rPr lang="it-IT" sz="1600" kern="0" dirty="0" smtClean="0">
                <a:solidFill>
                  <a:schemeClr val="accent6">
                    <a:lumMod val="75000"/>
                  </a:schemeClr>
                </a:solidFill>
              </a:rPr>
              <a:t>75,9%</a:t>
            </a:r>
            <a:endParaRPr lang="it-IT" sz="160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" name="Rettangolo arrotondato 60"/>
          <p:cNvSpPr/>
          <p:nvPr/>
        </p:nvSpPr>
        <p:spPr>
          <a:xfrm>
            <a:off x="7492072" y="5539071"/>
            <a:ext cx="1281413" cy="338201"/>
          </a:xfrm>
          <a:prstGeom prst="roundRect">
            <a:avLst>
              <a:gd name="adj" fmla="val 0"/>
            </a:avLst>
          </a:prstGeom>
          <a:noFill/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wrap="square" lIns="3600" tIns="0" rIns="3600" bIns="0" rtlCol="0" anchor="ctr">
            <a:noAutofit/>
          </a:bodyPr>
          <a:lstStyle/>
          <a:p>
            <a:pPr algn="ctr"/>
            <a:r>
              <a:rPr lang="it-IT" sz="1600" kern="0" dirty="0" smtClean="0">
                <a:solidFill>
                  <a:schemeClr val="accent6">
                    <a:lumMod val="75000"/>
                  </a:schemeClr>
                </a:solidFill>
              </a:rPr>
              <a:t>18,4%</a:t>
            </a:r>
            <a:endParaRPr lang="it-IT" sz="160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2" name="Freccia angolare in su 61"/>
          <p:cNvSpPr>
            <a:spLocks noChangeAspect="1"/>
          </p:cNvSpPr>
          <p:nvPr/>
        </p:nvSpPr>
        <p:spPr>
          <a:xfrm rot="16200000" flipH="1">
            <a:off x="5993142" y="4838330"/>
            <a:ext cx="416656" cy="619269"/>
          </a:xfrm>
          <a:prstGeom prst="bentUpArrow">
            <a:avLst>
              <a:gd name="adj1" fmla="val 25000"/>
              <a:gd name="adj2" fmla="val 23198"/>
              <a:gd name="adj3" fmla="val 25000"/>
            </a:avLst>
          </a:prstGeom>
          <a:solidFill>
            <a:schemeClr val="bg1">
              <a:lumMod val="85000"/>
            </a:schemeClr>
          </a:solidFill>
          <a:ln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3" name="Picture 6" descr="http://www.drogbaster.it/numero-verd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1159" y="5157192"/>
            <a:ext cx="371475" cy="371475"/>
          </a:xfrm>
          <a:prstGeom prst="rect">
            <a:avLst/>
          </a:prstGeom>
          <a:noFill/>
        </p:spPr>
      </p:pic>
      <p:pic>
        <p:nvPicPr>
          <p:cNvPr id="64" name="Picture 6" descr="http://www.unicas.it/var/ezwebin_site/storage/images/media/images/jp_sportello/42285-1-ita-IT/jp_sportello_articolo.png"/>
          <p:cNvPicPr>
            <a:picLocks noChangeAspect="1" noChangeArrowheads="1"/>
          </p:cNvPicPr>
          <p:nvPr/>
        </p:nvPicPr>
        <p:blipFill>
          <a:blip r:embed="rId3" cstate="print"/>
          <a:srcRect r="37001"/>
          <a:stretch>
            <a:fillRect/>
          </a:stretch>
        </p:blipFill>
        <p:spPr bwMode="auto">
          <a:xfrm>
            <a:off x="7941228" y="5166899"/>
            <a:ext cx="383100" cy="352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3" name="Rettangolo 52"/>
          <p:cNvSpPr/>
          <p:nvPr/>
        </p:nvSpPr>
        <p:spPr>
          <a:xfrm>
            <a:off x="2987823" y="846760"/>
            <a:ext cx="6119991" cy="18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8" name="Rettangolo 27"/>
          <p:cNvSpPr/>
          <p:nvPr/>
        </p:nvSpPr>
        <p:spPr>
          <a:xfrm>
            <a:off x="10672" y="2315829"/>
            <a:ext cx="4561328" cy="36842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3" name="Titolo 7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  <a:r>
              <a:rPr lang="it-IT" dirty="0" smtClean="0"/>
              <a:t>     Sportello online</a:t>
            </a:r>
            <a:endParaRPr lang="it-IT" dirty="0"/>
          </a:p>
        </p:txBody>
      </p:sp>
      <p:grpSp>
        <p:nvGrpSpPr>
          <p:cNvPr id="2" name="Gruppo 78"/>
          <p:cNvGrpSpPr/>
          <p:nvPr/>
        </p:nvGrpSpPr>
        <p:grpSpPr>
          <a:xfrm>
            <a:off x="64070" y="2799715"/>
            <a:ext cx="5372025" cy="2124000"/>
            <a:chOff x="64070" y="2902993"/>
            <a:chExt cx="5372025" cy="2124000"/>
          </a:xfrm>
        </p:grpSpPr>
        <p:sp>
          <p:nvSpPr>
            <p:cNvPr id="3" name="Rettangolo 2"/>
            <p:cNvSpPr/>
            <p:nvPr/>
          </p:nvSpPr>
          <p:spPr>
            <a:xfrm>
              <a:off x="64070" y="2902993"/>
              <a:ext cx="5372025" cy="212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64070" y="2982311"/>
              <a:ext cx="5328592" cy="1923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rgbClr val="0070C0"/>
                </a:buClr>
              </a:pPr>
              <a:r>
                <a:rPr lang="it-IT" sz="1400" b="1" i="1" u="sng" dirty="0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Principali</a:t>
              </a:r>
              <a:r>
                <a:rPr lang="it-IT" sz="1400" b="1" i="1" dirty="0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motivi di registrazione</a:t>
              </a:r>
            </a:p>
            <a:p>
              <a:pPr indent="126000">
                <a:spcBef>
                  <a:spcPts val="600"/>
                </a:spcBef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it-IT" sz="1600" dirty="0" smtClean="0"/>
                <a:t>Comunicazione </a:t>
              </a:r>
              <a:r>
                <a:rPr lang="it-IT" sz="1600" dirty="0" err="1" smtClean="0"/>
                <a:t>autolettura</a:t>
              </a:r>
              <a:r>
                <a:rPr lang="it-IT" sz="1600" dirty="0" smtClean="0"/>
                <a:t>			 79,5% </a:t>
              </a:r>
            </a:p>
            <a:p>
              <a:pPr indent="126000">
                <a:spcBef>
                  <a:spcPts val="600"/>
                </a:spcBef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it-IT" sz="1600" dirty="0" smtClean="0"/>
                <a:t>Visualizzazione estratto conto			 34,0% </a:t>
              </a:r>
            </a:p>
            <a:p>
              <a:pPr indent="126000">
                <a:spcBef>
                  <a:spcPts val="600"/>
                </a:spcBef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it-IT" sz="1600" dirty="0" smtClean="0"/>
                <a:t>Pagamento della bolletta/fattura 		27,0% </a:t>
              </a:r>
            </a:p>
            <a:p>
              <a:pPr indent="126000">
                <a:spcBef>
                  <a:spcPts val="600"/>
                </a:spcBef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it-IT" sz="1600" dirty="0" smtClean="0"/>
                <a:t>Gestione del contratto 			15,5% </a:t>
              </a:r>
            </a:p>
            <a:p>
              <a:pPr indent="126000">
                <a:spcBef>
                  <a:spcPts val="600"/>
                </a:spcBef>
                <a:buClr>
                  <a:srgbClr val="0070C0"/>
                </a:buClr>
                <a:buFont typeface="Arial" pitchFamily="34" charset="0"/>
                <a:buChar char="•"/>
              </a:pPr>
              <a:r>
                <a:rPr lang="it-IT" sz="1600" dirty="0" smtClean="0"/>
                <a:t>Richieste di duplicati fatture 			8,0% </a:t>
              </a:r>
            </a:p>
          </p:txBody>
        </p:sp>
      </p:grpSp>
      <p:sp>
        <p:nvSpPr>
          <p:cNvPr id="12" name="CasellaDiTesto 11"/>
          <p:cNvSpPr txBox="1"/>
          <p:nvPr/>
        </p:nvSpPr>
        <p:spPr>
          <a:xfrm>
            <a:off x="-25495" y="836712"/>
            <a:ext cx="302433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it-IT" sz="1400" b="1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Dove ha reperito l’indirizzo?</a:t>
            </a:r>
            <a:endParaRPr lang="it-IT" sz="1400" b="1" i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" name="Gruppo 29"/>
          <p:cNvGrpSpPr/>
          <p:nvPr/>
        </p:nvGrpSpPr>
        <p:grpSpPr>
          <a:xfrm>
            <a:off x="337295" y="1124744"/>
            <a:ext cx="922337" cy="1130642"/>
            <a:chOff x="251520" y="1196752"/>
            <a:chExt cx="922337" cy="1130642"/>
          </a:xfrm>
        </p:grpSpPr>
        <p:pic>
          <p:nvPicPr>
            <p:cNvPr id="15" name="Picture 6" descr="Risultati immagini per bollett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239" y="1412777"/>
              <a:ext cx="540899" cy="648072"/>
            </a:xfrm>
            <a:prstGeom prst="rect">
              <a:avLst/>
            </a:prstGeom>
            <a:noFill/>
          </p:spPr>
        </p:pic>
        <p:sp>
          <p:nvSpPr>
            <p:cNvPr id="16" name="CasellaDiTesto 15"/>
            <p:cNvSpPr txBox="1"/>
            <p:nvPr/>
          </p:nvSpPr>
          <p:spPr>
            <a:xfrm>
              <a:off x="332960" y="1988840"/>
              <a:ext cx="759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solidFill>
                    <a:prstClr val="black"/>
                  </a:solidFill>
                </a:rPr>
                <a:t>49,5%</a:t>
              </a:r>
              <a:endParaRPr lang="it-IT" sz="1600" dirty="0">
                <a:solidFill>
                  <a:prstClr val="black"/>
                </a:solidFill>
              </a:endParaRPr>
            </a:p>
          </p:txBody>
        </p:sp>
        <p:sp>
          <p:nvSpPr>
            <p:cNvPr id="20" name="CasellaDiTesto 19"/>
            <p:cNvSpPr txBox="1"/>
            <p:nvPr/>
          </p:nvSpPr>
          <p:spPr bwMode="auto">
            <a:xfrm>
              <a:off x="251520" y="1196752"/>
              <a:ext cx="922337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1200" dirty="0" smtClean="0">
                  <a:latin typeface="+mn-lt"/>
                </a:rPr>
                <a:t>BOLLETTA</a:t>
              </a:r>
              <a:endParaRPr lang="it-IT" sz="1200" dirty="0">
                <a:latin typeface="+mn-lt"/>
              </a:endParaRPr>
            </a:p>
          </p:txBody>
        </p:sp>
      </p:grpSp>
      <p:grpSp>
        <p:nvGrpSpPr>
          <p:cNvPr id="7" name="Gruppo 28"/>
          <p:cNvGrpSpPr/>
          <p:nvPr/>
        </p:nvGrpSpPr>
        <p:grpSpPr>
          <a:xfrm>
            <a:off x="1403648" y="1124744"/>
            <a:ext cx="1152128" cy="1130642"/>
            <a:chOff x="1403648" y="1196752"/>
            <a:chExt cx="1152128" cy="1130642"/>
          </a:xfrm>
        </p:grpSpPr>
        <p:pic>
          <p:nvPicPr>
            <p:cNvPr id="21" name="Picture 2" descr="Risultati immagini per sito internet icona"/>
            <p:cNvPicPr>
              <a:picLocks noChangeAspect="1" noChangeArrowheads="1"/>
            </p:cNvPicPr>
            <p:nvPr/>
          </p:nvPicPr>
          <p:blipFill>
            <a:blip r:embed="rId5" cstate="print"/>
            <a:srcRect l="10079" t="11339" r="10079" b="11339"/>
            <a:stretch>
              <a:fillRect/>
            </a:stretch>
          </p:blipFill>
          <p:spPr bwMode="auto">
            <a:xfrm>
              <a:off x="1664585" y="1422301"/>
              <a:ext cx="630254" cy="610361"/>
            </a:xfrm>
            <a:prstGeom prst="rect">
              <a:avLst/>
            </a:prstGeom>
            <a:noFill/>
          </p:spPr>
        </p:pic>
        <p:sp>
          <p:nvSpPr>
            <p:cNvPr id="22" name="CasellaDiTesto 21"/>
            <p:cNvSpPr txBox="1"/>
            <p:nvPr/>
          </p:nvSpPr>
          <p:spPr bwMode="auto">
            <a:xfrm>
              <a:off x="1403648" y="1196752"/>
              <a:ext cx="115212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200" dirty="0" smtClean="0">
                  <a:latin typeface="+mn-lt"/>
                </a:rPr>
                <a:t>SITO INTERNET</a:t>
              </a:r>
              <a:endParaRPr lang="it-IT" sz="1200" dirty="0">
                <a:latin typeface="+mn-lt"/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1599984" y="1988840"/>
              <a:ext cx="759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solidFill>
                    <a:prstClr val="black"/>
                  </a:solidFill>
                </a:rPr>
                <a:t>40,0%</a:t>
              </a:r>
              <a:endParaRPr lang="it-IT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26" name="CasellaDiTesto 25"/>
          <p:cNvSpPr txBox="1"/>
          <p:nvPr/>
        </p:nvSpPr>
        <p:spPr>
          <a:xfrm>
            <a:off x="-36512" y="2330764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Accessibilità </a:t>
            </a:r>
            <a:r>
              <a:rPr lang="it-IT" sz="1600" i="1" u="sng" dirty="0" smtClean="0"/>
              <a:t>sempre</a:t>
            </a:r>
            <a:r>
              <a:rPr lang="it-IT" sz="1600" i="1" dirty="0" smtClean="0"/>
              <a:t> disponibile e funzionante</a:t>
            </a:r>
            <a:endParaRPr lang="it-IT" sz="1600" i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3768795" y="2330764"/>
            <a:ext cx="803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47,5%</a:t>
            </a:r>
            <a:endParaRPr lang="it-IT" sz="1600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2915816" y="847729"/>
            <a:ext cx="615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Tramite lo sportello online</a:t>
            </a:r>
            <a:endParaRPr lang="it-IT" sz="1400" b="1" i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3358882" y="1173355"/>
            <a:ext cx="5328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Riesce a trovare </a:t>
            </a:r>
            <a:r>
              <a:rPr lang="it-IT" sz="1600" i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 tutto</a:t>
            </a:r>
            <a:r>
              <a:rPr lang="it-IT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risposte alle esigenze</a:t>
            </a:r>
            <a:endParaRPr lang="it-IT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5436096" y="1963499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>
                <a:solidFill>
                  <a:srgbClr val="AC0000"/>
                </a:solidFill>
              </a:rPr>
              <a:t>“Le risposte arrivano in ritardo”	</a:t>
            </a:r>
            <a:endParaRPr lang="it-IT" sz="1200" i="1" dirty="0">
              <a:solidFill>
                <a:srgbClr val="AC0000"/>
              </a:solidFill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5436096" y="2227781"/>
            <a:ext cx="3707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>
                <a:solidFill>
                  <a:srgbClr val="AC0000"/>
                </a:solidFill>
              </a:rPr>
              <a:t>“Per concludere la pratica ho dovuto contattare il NV”</a:t>
            </a:r>
            <a:endParaRPr lang="it-IT" sz="1200" i="1" dirty="0">
              <a:solidFill>
                <a:srgbClr val="AC0000"/>
              </a:solidFill>
            </a:endParaRPr>
          </a:p>
        </p:txBody>
      </p:sp>
      <p:sp>
        <p:nvSpPr>
          <p:cNvPr id="57" name="Freccia angolare in su 56"/>
          <p:cNvSpPr>
            <a:spLocks noChangeAspect="1"/>
          </p:cNvSpPr>
          <p:nvPr/>
        </p:nvSpPr>
        <p:spPr>
          <a:xfrm rot="5400000">
            <a:off x="4889331" y="1834664"/>
            <a:ext cx="416656" cy="619269"/>
          </a:xfrm>
          <a:prstGeom prst="bentUpArrow">
            <a:avLst>
              <a:gd name="adj1" fmla="val 25000"/>
              <a:gd name="adj2" fmla="val 23198"/>
              <a:gd name="adj3" fmla="val 25000"/>
            </a:avLst>
          </a:prstGeom>
          <a:solidFill>
            <a:schemeClr val="bg1">
              <a:lumMod val="85000"/>
            </a:schemeClr>
          </a:solidFill>
          <a:ln>
            <a:solidFill>
              <a:srgbClr val="B2B2B2"/>
            </a:solidFill>
          </a:ln>
          <a:scene3d>
            <a:camera prst="orthographicFront"/>
            <a:lightRig rig="threePt" dir="t"/>
          </a:scene3d>
          <a:sp3d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8" name="AutoShape 19"/>
          <p:cNvSpPr>
            <a:spLocks noChangeArrowheads="1"/>
          </p:cNvSpPr>
          <p:nvPr/>
        </p:nvSpPr>
        <p:spPr bwMode="auto">
          <a:xfrm>
            <a:off x="3053926" y="1180849"/>
            <a:ext cx="345600" cy="345600"/>
          </a:xfrm>
          <a:prstGeom prst="smileyFace">
            <a:avLst>
              <a:gd name="adj" fmla="val 4653"/>
            </a:avLst>
          </a:prstGeom>
          <a:solidFill>
            <a:srgbClr val="008000"/>
          </a:solidFill>
          <a:ln w="19050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wrap="none" lIns="0" tIns="32400" rIns="0" bIns="32400" anchor="ctr"/>
          <a:lstStyle/>
          <a:p>
            <a:pPr algn="ctr" eaLnBrk="1" hangingPunct="1"/>
            <a:endParaRPr lang="it-IT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9" name="AutoShape 15"/>
          <p:cNvSpPr>
            <a:spLocks noChangeAspect="1" noChangeArrowheads="1"/>
          </p:cNvSpPr>
          <p:nvPr/>
        </p:nvSpPr>
        <p:spPr bwMode="auto">
          <a:xfrm>
            <a:off x="3935802" y="1586501"/>
            <a:ext cx="345600" cy="345600"/>
          </a:xfrm>
          <a:prstGeom prst="smileyFace">
            <a:avLst>
              <a:gd name="adj" fmla="val 1723"/>
            </a:avLst>
          </a:prstGeom>
          <a:solidFill>
            <a:srgbClr val="AC0000"/>
          </a:solidFill>
          <a:ln w="19050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wrap="none" lIns="0" tIns="32400" rIns="0" bIns="32400" anchor="ctr"/>
          <a:lstStyle/>
          <a:p>
            <a:pPr algn="ctr"/>
            <a:endParaRPr lang="it-IT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4294985" y="1590693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Alcune funzionalità sono carenti</a:t>
            </a:r>
            <a:endParaRPr lang="it-IT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4" name="Rettangolo arrotondato 73"/>
          <p:cNvSpPr/>
          <p:nvPr/>
        </p:nvSpPr>
        <p:spPr>
          <a:xfrm>
            <a:off x="8043115" y="1184549"/>
            <a:ext cx="1281413" cy="338201"/>
          </a:xfrm>
          <a:prstGeom prst="roundRect">
            <a:avLst>
              <a:gd name="adj" fmla="val 0"/>
            </a:avLst>
          </a:prstGeom>
          <a:noFill/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wrap="square" lIns="3600" tIns="0" rIns="3600" bIns="0" rtlCol="0" anchor="ctr">
            <a:noAutofit/>
          </a:bodyPr>
          <a:lstStyle/>
          <a:p>
            <a:pPr algn="ctr"/>
            <a:r>
              <a:rPr lang="it-IT" sz="2000" b="1" kern="0" dirty="0" smtClean="0">
                <a:solidFill>
                  <a:srgbClr val="009900"/>
                </a:solidFill>
              </a:rPr>
              <a:t>89,0%</a:t>
            </a:r>
            <a:endParaRPr lang="it-IT" sz="2000" b="1" kern="0" dirty="0">
              <a:solidFill>
                <a:srgbClr val="0099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673" y="846760"/>
            <a:ext cx="2952000" cy="1430112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72" name="Picture 2" descr="http://www.fiora.it/images/il_tuo_sportello.jpg"/>
          <p:cNvPicPr>
            <a:picLocks noChangeAspect="1" noChangeArrowheads="1"/>
          </p:cNvPicPr>
          <p:nvPr/>
        </p:nvPicPr>
        <p:blipFill>
          <a:blip r:embed="rId6" cstate="print"/>
          <a:srcRect l="37111" t="14495" r="39480" b="40265"/>
          <a:stretch>
            <a:fillRect/>
          </a:stretch>
        </p:blipFill>
        <p:spPr bwMode="auto">
          <a:xfrm>
            <a:off x="67027" y="86664"/>
            <a:ext cx="597681" cy="566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/>
          </a:scene3d>
          <a:sp3d prstMaterial="softEdge">
            <a:bevelT w="381000" h="114300" prst="relaxedInset"/>
            <a:contourClr>
              <a:srgbClr val="969696"/>
            </a:contourClr>
          </a:sp3d>
        </p:spPr>
      </p:pic>
      <p:sp>
        <p:nvSpPr>
          <p:cNvPr id="80" name="Rettangolo 79"/>
          <p:cNvSpPr/>
          <p:nvPr/>
        </p:nvSpPr>
        <p:spPr>
          <a:xfrm>
            <a:off x="2987824" y="5013176"/>
            <a:ext cx="2880320" cy="1401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2" name="CasellaDiTesto 91"/>
          <p:cNvSpPr txBox="1"/>
          <p:nvPr/>
        </p:nvSpPr>
        <p:spPr>
          <a:xfrm>
            <a:off x="2932739" y="503808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i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Informazioni coerenti </a:t>
            </a:r>
          </a:p>
          <a:p>
            <a:pPr algn="r"/>
            <a:r>
              <a:rPr lang="it-IT" sz="1400" b="1" i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nei diversi contatti</a:t>
            </a:r>
            <a:endParaRPr lang="it-IT" sz="1400" b="1" i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3" name="Rettangolo 92"/>
          <p:cNvSpPr/>
          <p:nvPr/>
        </p:nvSpPr>
        <p:spPr>
          <a:xfrm>
            <a:off x="3419872" y="5711756"/>
            <a:ext cx="230425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26000" defTabSz="72000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prstClr val="black"/>
                </a:solidFill>
              </a:rPr>
              <a:t>del tutto	17,2%</a:t>
            </a:r>
          </a:p>
          <a:p>
            <a:pPr lvl="0" indent="126000" defTabSz="72000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prstClr val="black"/>
                </a:solidFill>
              </a:rPr>
              <a:t>abbastanza	65,5%</a:t>
            </a:r>
          </a:p>
        </p:txBody>
      </p:sp>
      <p:grpSp>
        <p:nvGrpSpPr>
          <p:cNvPr id="8" name="Gruppo 33"/>
          <p:cNvGrpSpPr/>
          <p:nvPr/>
        </p:nvGrpSpPr>
        <p:grpSpPr>
          <a:xfrm>
            <a:off x="5652120" y="5589240"/>
            <a:ext cx="1332000" cy="276999"/>
            <a:chOff x="4214242" y="6026805"/>
            <a:chExt cx="1332000" cy="276999"/>
          </a:xfrm>
        </p:grpSpPr>
        <p:sp>
          <p:nvSpPr>
            <p:cNvPr id="95" name="CasellaDiTesto 94"/>
            <p:cNvSpPr txBox="1">
              <a:spLocks noChangeArrowheads="1"/>
            </p:cNvSpPr>
            <p:nvPr/>
          </p:nvSpPr>
          <p:spPr bwMode="auto">
            <a:xfrm>
              <a:off x="4214242" y="6026805"/>
              <a:ext cx="1332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52000" rIns="3600">
              <a:spAutoFit/>
            </a:bodyPr>
            <a:lstStyle/>
            <a:p>
              <a:r>
                <a:rPr lang="it-IT" sz="1200" u="sng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87 </a:t>
              </a:r>
              <a:r>
                <a:rPr lang="it-IT" sz="1200" u="sng" cap="small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risposte</a:t>
              </a:r>
              <a:endParaRPr lang="it-IT" sz="1200" u="sng" cap="small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pic>
          <p:nvPicPr>
            <p:cNvPr id="96" name="Immagine 95" descr="warn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14242" y="6069292"/>
              <a:ext cx="200752" cy="192024"/>
            </a:xfrm>
            <a:prstGeom prst="rect">
              <a:avLst/>
            </a:prstGeom>
          </p:spPr>
        </p:pic>
      </p:grpSp>
      <p:sp>
        <p:nvSpPr>
          <p:cNvPr id="65" name="Rettangolo arrotondato 64"/>
          <p:cNvSpPr/>
          <p:nvPr/>
        </p:nvSpPr>
        <p:spPr>
          <a:xfrm>
            <a:off x="7579413" y="1578826"/>
            <a:ext cx="1281413" cy="338201"/>
          </a:xfrm>
          <a:prstGeom prst="roundRect">
            <a:avLst>
              <a:gd name="adj" fmla="val 0"/>
            </a:avLst>
          </a:prstGeom>
          <a:noFill/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wrap="square" lIns="3600" tIns="0" rIns="3600" bIns="0" rtlCol="0" anchor="ctr">
            <a:noAutofit/>
          </a:bodyPr>
          <a:lstStyle/>
          <a:p>
            <a:pPr algn="ctr"/>
            <a:r>
              <a:rPr lang="it-IT" sz="2000" b="1" kern="0" dirty="0" smtClean="0">
                <a:solidFill>
                  <a:srgbClr val="AC0000"/>
                </a:solidFill>
              </a:rPr>
              <a:t>8,0%</a:t>
            </a:r>
            <a:endParaRPr lang="it-IT" sz="2000" b="1" kern="0" dirty="0">
              <a:solidFill>
                <a:srgbClr val="AC0000"/>
              </a:solidFill>
            </a:endParaRPr>
          </a:p>
        </p:txBody>
      </p:sp>
      <p:sp>
        <p:nvSpPr>
          <p:cNvPr id="71" name="Rettangolo arrotondato 70"/>
          <p:cNvSpPr/>
          <p:nvPr/>
        </p:nvSpPr>
        <p:spPr>
          <a:xfrm>
            <a:off x="3518936" y="6513350"/>
            <a:ext cx="2106128" cy="318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 ONLINE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07504" y="982469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Lei sa che esiste l’applicazione MYFIORA scaricabile gratuitamente sullo </a:t>
            </a:r>
            <a:r>
              <a:rPr lang="it-IT" sz="1200" dirty="0" err="1" smtClean="0">
                <a:solidFill>
                  <a:schemeClr val="bg1">
                    <a:lumMod val="50000"/>
                  </a:schemeClr>
                </a:solidFill>
              </a:rPr>
              <a:t>smartphone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it-IT" sz="1200" dirty="0" err="1" smtClean="0">
                <a:solidFill>
                  <a:schemeClr val="bg1">
                    <a:lumMod val="50000"/>
                  </a:schemeClr>
                </a:solidFill>
              </a:rPr>
              <a:t>tablet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 dove è possibile effettuare le stesse operazioni dello sportello on </a:t>
            </a:r>
            <a:r>
              <a:rPr lang="it-IT" sz="1200" dirty="0" err="1" smtClean="0">
                <a:solidFill>
                  <a:schemeClr val="bg1">
                    <a:lumMod val="50000"/>
                  </a:schemeClr>
                </a:solidFill>
              </a:rPr>
              <a:t>line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itolo 72"/>
          <p:cNvSpPr>
            <a:spLocks noGrp="1"/>
          </p:cNvSpPr>
          <p:nvPr>
            <p:ph type="title"/>
          </p:nvPr>
        </p:nvSpPr>
        <p:spPr>
          <a:xfrm>
            <a:off x="683568" y="115200"/>
            <a:ext cx="8892000" cy="579600"/>
          </a:xfrm>
        </p:spPr>
        <p:txBody>
          <a:bodyPr/>
          <a:lstStyle/>
          <a:p>
            <a:r>
              <a:rPr lang="it-IT" dirty="0" err="1" smtClean="0"/>
              <a:t>App</a:t>
            </a:r>
            <a:r>
              <a:rPr lang="it-IT" dirty="0" smtClean="0"/>
              <a:t> </a:t>
            </a:r>
            <a:r>
              <a:rPr lang="it-IT" dirty="0" err="1" smtClean="0"/>
              <a:t>MyFIORA</a:t>
            </a:r>
            <a:endParaRPr lang="it-IT" dirty="0"/>
          </a:p>
        </p:txBody>
      </p:sp>
      <p:pic>
        <p:nvPicPr>
          <p:cNvPr id="12" name="Picture 2" descr="http://www.fiora.it/images/il_tuo_sportello.jpg"/>
          <p:cNvPicPr>
            <a:picLocks noChangeAspect="1" noChangeArrowheads="1"/>
          </p:cNvPicPr>
          <p:nvPr/>
        </p:nvPicPr>
        <p:blipFill>
          <a:blip r:embed="rId2" cstate="print"/>
          <a:srcRect l="37111" t="14495" r="39480" b="40265"/>
          <a:stretch>
            <a:fillRect/>
          </a:stretch>
        </p:blipFill>
        <p:spPr bwMode="auto">
          <a:xfrm>
            <a:off x="67027" y="86664"/>
            <a:ext cx="597681" cy="566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/>
          </a:scene3d>
          <a:sp3d prstMaterial="softEdge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ttangolo arrotondato 12"/>
          <p:cNvSpPr/>
          <p:nvPr/>
        </p:nvSpPr>
        <p:spPr>
          <a:xfrm>
            <a:off x="3518936" y="6513350"/>
            <a:ext cx="2106128" cy="318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 ONLINE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6603" t="27188" r="18092" b="27532"/>
          <a:stretch>
            <a:fillRect/>
          </a:stretch>
        </p:blipFill>
        <p:spPr bwMode="auto">
          <a:xfrm>
            <a:off x="323528" y="4149080"/>
            <a:ext cx="42484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Grafico 19"/>
          <p:cNvGraphicFramePr/>
          <p:nvPr/>
        </p:nvGraphicFramePr>
        <p:xfrm>
          <a:off x="-900608" y="1412776"/>
          <a:ext cx="5051577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CasellaDiTesto 20"/>
          <p:cNvSpPr txBox="1"/>
          <p:nvPr/>
        </p:nvSpPr>
        <p:spPr>
          <a:xfrm>
            <a:off x="5940152" y="206084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Le è capitato di utilizzare l’applicazione MYACEA dal suo </a:t>
            </a:r>
            <a:r>
              <a:rPr lang="it-IT" sz="1200" dirty="0" err="1" smtClean="0">
                <a:solidFill>
                  <a:schemeClr val="bg1">
                    <a:lumMod val="50000"/>
                  </a:schemeClr>
                </a:solidFill>
              </a:rPr>
              <a:t>smartphone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it-IT" sz="1200" dirty="0" err="1" smtClean="0">
                <a:solidFill>
                  <a:schemeClr val="bg1">
                    <a:lumMod val="50000"/>
                  </a:schemeClr>
                </a:solidFill>
              </a:rPr>
              <a:t>tablet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??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2" name="Grafico 21"/>
          <p:cNvGraphicFramePr/>
          <p:nvPr/>
        </p:nvGraphicFramePr>
        <p:xfrm>
          <a:off x="3779912" y="2492896"/>
          <a:ext cx="5051577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3" name="Forma 40"/>
          <p:cNvCxnSpPr/>
          <p:nvPr/>
        </p:nvCxnSpPr>
        <p:spPr>
          <a:xfrm flipV="1">
            <a:off x="3779912" y="2420888"/>
            <a:ext cx="2016224" cy="302002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96279" y="982469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Sa indicarmi il nome dell’azienda o ente che eroga l’acqua potabile nel suo Comune?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 (risposta spontanea)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%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 bwMode="auto">
          <a:xfrm>
            <a:off x="360040" y="1917104"/>
            <a:ext cx="1662704" cy="431776"/>
          </a:xfrm>
          <a:prstGeom prst="rect">
            <a:avLst/>
          </a:prstGeom>
          <a:solidFill>
            <a:schemeClr val="bg1"/>
          </a:solidFill>
        </p:spPr>
        <p:txBody>
          <a:bodyPr wrap="square" lIns="396000" tIns="18000" rIns="108000" bIns="18000" anchor="ctr">
            <a:noAutofit/>
          </a:bodyPr>
          <a:lstStyle/>
          <a:p>
            <a:pPr algn="ctr" fontAlgn="auto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Acquedotto del Fiora</a:t>
            </a:r>
            <a:endParaRPr lang="it-IT" sz="11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/>
              <a:t>Conoscenza </a:t>
            </a:r>
            <a:r>
              <a:rPr lang="it-IT" dirty="0" smtClean="0"/>
              <a:t>protagonisti servizio idrico</a:t>
            </a:r>
            <a:endParaRPr lang="it-IT" dirty="0"/>
          </a:p>
        </p:txBody>
      </p:sp>
      <p:sp>
        <p:nvSpPr>
          <p:cNvPr id="17" name="Rettangolo arrotondato 16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4661772" y="2852936"/>
            <a:ext cx="3816424" cy="1080120"/>
          </a:xfrm>
          <a:prstGeom prst="roundRect">
            <a:avLst/>
          </a:prstGeom>
          <a:ln>
            <a:solidFill>
              <a:srgbClr val="00206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it-IT" sz="1600" b="1" dirty="0" smtClean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L’80,8</a:t>
            </a:r>
            <a:r>
              <a:rPr lang="it-IT" sz="1600" b="1" dirty="0" smtClean="0">
                <a:solidFill>
                  <a:srgbClr val="003366"/>
                </a:solidFill>
              </a:rPr>
              <a:t>%</a:t>
            </a:r>
            <a:r>
              <a:rPr lang="it-IT" sz="1600" dirty="0" smtClean="0">
                <a:solidFill>
                  <a:srgbClr val="003366"/>
                </a:solidFill>
              </a:rPr>
              <a:t> del campione </a:t>
            </a:r>
          </a:p>
          <a:p>
            <a:pPr algn="ctr">
              <a:defRPr/>
            </a:pPr>
            <a:r>
              <a:rPr lang="it-IT" sz="1600" dirty="0" smtClean="0">
                <a:solidFill>
                  <a:srgbClr val="003366"/>
                </a:solidFill>
              </a:rPr>
              <a:t>sa che Acquedotto del Fiora gestisce anche il servizio di fognatura e depurazione</a:t>
            </a:r>
          </a:p>
          <a:p>
            <a:pPr algn="ctr">
              <a:spcBef>
                <a:spcPts val="300"/>
              </a:spcBef>
              <a:defRPr/>
            </a:pPr>
            <a:r>
              <a:rPr lang="it-IT" sz="1100" dirty="0" smtClean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[76,2%, 2° SEM. 2016]</a:t>
            </a:r>
            <a:endParaRPr lang="it-IT" sz="1600" dirty="0">
              <a:solidFill>
                <a:srgbClr val="003366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8" name="Grafico 17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1979712" y="1628800"/>
          <a:ext cx="244827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Tabella 18"/>
          <p:cNvGraphicFramePr>
            <a:graphicFrameLocks noGrp="1"/>
          </p:cNvGraphicFramePr>
          <p:nvPr/>
        </p:nvGraphicFramePr>
        <p:xfrm>
          <a:off x="324256" y="2492896"/>
          <a:ext cx="1943488" cy="1656184"/>
        </p:xfrm>
        <a:graphic>
          <a:graphicData uri="http://schemas.openxmlformats.org/drawingml/2006/table">
            <a:tbl>
              <a:tblPr/>
              <a:tblGrid>
                <a:gridCol w="1943488"/>
              </a:tblGrid>
              <a:tr h="554720"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Direttamente il Comune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732"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Altro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732"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Non 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7" name="Picture 9" descr="http://www.nuok.it/wp-content/uploads/2010/01/tapwat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44115" y="64265"/>
            <a:ext cx="576064" cy="628431"/>
          </a:xfrm>
          <a:prstGeom prst="rect">
            <a:avLst/>
          </a:prstGeom>
          <a:noFill/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Utilizzo dell’acqua potabile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0" y="980728"/>
            <a:ext cx="500404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Beve l’acqua del rubinetto regolarmente, qualche volta o non la beve mai?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1475656" y="6597352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107504" y="4653136"/>
            <a:ext cx="3420000" cy="1368000"/>
          </a:xfrm>
          <a:prstGeom prst="roundRect">
            <a:avLst/>
          </a:prstGeom>
          <a:ln>
            <a:solidFill>
              <a:srgbClr val="00206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ctr"/>
          <a:lstStyle/>
          <a:p>
            <a:pPr lvl="0" algn="ctr">
              <a:defRPr/>
            </a:pPr>
            <a:r>
              <a:rPr lang="it-IT" sz="1600" dirty="0" smtClean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Il</a:t>
            </a:r>
            <a:r>
              <a:rPr lang="it-IT" sz="1600" dirty="0" smtClean="0">
                <a:solidFill>
                  <a:srgbClr val="003366"/>
                </a:solidFill>
              </a:rPr>
              <a:t> </a:t>
            </a:r>
            <a:r>
              <a:rPr lang="it-IT" sz="1600" b="1" dirty="0" smtClean="0">
                <a:solidFill>
                  <a:srgbClr val="003366"/>
                </a:solidFill>
              </a:rPr>
              <a:t>69,1%</a:t>
            </a:r>
            <a:r>
              <a:rPr lang="it-IT" sz="1600" dirty="0" smtClean="0">
                <a:solidFill>
                  <a:srgbClr val="003366"/>
                </a:solidFill>
              </a:rPr>
              <a:t> del campione </a:t>
            </a:r>
          </a:p>
          <a:p>
            <a:pPr lvl="0" algn="ctr">
              <a:defRPr/>
            </a:pPr>
            <a:r>
              <a:rPr lang="it-IT" sz="1600" dirty="0" smtClean="0">
                <a:solidFill>
                  <a:srgbClr val="003366"/>
                </a:solidFill>
              </a:rPr>
              <a:t>sa che l’acqua erogata dal pubblico acquedotto è regolarmente controllata dall’azienda sanitaria locale</a:t>
            </a:r>
          </a:p>
          <a:p>
            <a:pPr lvl="0" algn="ctr">
              <a:spcBef>
                <a:spcPts val="300"/>
              </a:spcBef>
              <a:defRPr/>
            </a:pPr>
            <a:r>
              <a:rPr lang="it-IT" sz="1100" dirty="0" smtClean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[73,1%, 1° SEM. 2017]</a:t>
            </a:r>
            <a:endParaRPr lang="it-IT" dirty="0"/>
          </a:p>
        </p:txBody>
      </p:sp>
      <p:cxnSp>
        <p:nvCxnSpPr>
          <p:cNvPr id="14" name="Forma 40"/>
          <p:cNvCxnSpPr/>
          <p:nvPr/>
        </p:nvCxnSpPr>
        <p:spPr>
          <a:xfrm flipV="1">
            <a:off x="3851920" y="2348880"/>
            <a:ext cx="2016224" cy="302002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 bwMode="auto">
          <a:xfrm>
            <a:off x="611560" y="1967046"/>
            <a:ext cx="1584326" cy="4538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Sì, </a:t>
            </a:r>
          </a:p>
          <a:p>
            <a:pPr algn="ctr" fontAlgn="auto">
              <a:lnSpc>
                <a:spcPts val="1400"/>
              </a:lnSpc>
              <a:spcAft>
                <a:spcPts val="0"/>
              </a:spcAft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qualche volta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868144" y="2247255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Perché non beve mai l'acqua del rubinetto?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 (risposta multipla)</a:t>
            </a:r>
          </a:p>
        </p:txBody>
      </p:sp>
      <p:sp>
        <p:nvSpPr>
          <p:cNvPr id="20" name="CasellaDiTesto 19"/>
          <p:cNvSpPr txBox="1"/>
          <p:nvPr/>
        </p:nvSpPr>
        <p:spPr bwMode="auto">
          <a:xfrm>
            <a:off x="611560" y="2523575"/>
            <a:ext cx="1584326" cy="281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No, mai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 bwMode="auto">
          <a:xfrm>
            <a:off x="611560" y="1484784"/>
            <a:ext cx="1584326" cy="4539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Sì, regolarmente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graphicFrame>
        <p:nvGraphicFramePr>
          <p:cNvPr id="22" name="Grafico 21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2087454" y="1196752"/>
          <a:ext cx="2700570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Grafico 22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6623720" y="2564904"/>
          <a:ext cx="2448272" cy="429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Tabella 23"/>
          <p:cNvGraphicFramePr>
            <a:graphicFrameLocks noGrp="1"/>
          </p:cNvGraphicFramePr>
          <p:nvPr/>
        </p:nvGraphicFramePr>
        <p:xfrm>
          <a:off x="4139952" y="2838847"/>
          <a:ext cx="2448272" cy="3614491"/>
        </p:xfrm>
        <a:graphic>
          <a:graphicData uri="http://schemas.openxmlformats.org/drawingml/2006/table">
            <a:tbl>
              <a:tblPr/>
              <a:tblGrid>
                <a:gridCol w="2448272"/>
              </a:tblGrid>
              <a:tr h="358438">
                <a:tc>
                  <a:txBody>
                    <a:bodyPr/>
                    <a:lstStyle/>
                    <a:p>
                      <a:pPr algn="r" fontAlgn="t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Non mi piace il suo sapore (sa di cloro)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4509">
                <a:tc>
                  <a:txBody>
                    <a:bodyPr/>
                    <a:lstStyle/>
                    <a:p>
                      <a:pPr algn="r" fontAlgn="t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Non mi fido degli aspetti igienici (generale) / contiene virus , batteri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2226">
                <a:tc>
                  <a:txBody>
                    <a:bodyPr/>
                    <a:lstStyle/>
                    <a:p>
                      <a:pPr algn="r" fontAlgn="t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Sono abituato a bere l’acqua minerale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8562">
                <a:tc>
                  <a:txBody>
                    <a:bodyPr/>
                    <a:lstStyle/>
                    <a:p>
                      <a:pPr algn="r" fontAlgn="t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Non va bene per la mia salute (troppo calcio, presenza di calcare, presenza minerali)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4509">
                <a:tc>
                  <a:txBody>
                    <a:bodyPr/>
                    <a:lstStyle/>
                    <a:p>
                      <a:pPr algn="r" fontAlgn="t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Non è limpida, pulita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3109">
                <a:tc>
                  <a:txBody>
                    <a:bodyPr/>
                    <a:lstStyle/>
                    <a:p>
                      <a:pPr algn="r" fontAlgn="t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Non è controllata regolarmente, con verifiche approfondite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723">
                <a:tc>
                  <a:txBody>
                    <a:bodyPr/>
                    <a:lstStyle/>
                    <a:p>
                      <a:pPr algn="r" fontAlgn="t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Contiene sostanze tossiche (metalli pesanti: arsenico, amianto o pesticidi)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415">
                <a:tc>
                  <a:txBody>
                    <a:bodyPr/>
                    <a:lstStyle/>
                    <a:p>
                      <a:pPr algn="r" fontAlgn="t"/>
                      <a:r>
                        <a:rPr lang="it-IT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Altro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Metodologia</a:t>
            </a:r>
            <a:r>
              <a:rPr lang="it-IT" spc="-300" dirty="0" smtClean="0"/>
              <a:t>: </a:t>
            </a:r>
            <a:r>
              <a:rPr lang="it-IT" dirty="0" smtClean="0"/>
              <a:t>struttura d’indagine</a:t>
            </a:r>
            <a:endParaRPr lang="it-IT" dirty="0"/>
          </a:p>
        </p:txBody>
      </p:sp>
      <p:sp>
        <p:nvSpPr>
          <p:cNvPr id="8" name="Rectangle 205"/>
          <p:cNvSpPr>
            <a:spLocks noChangeArrowheads="1"/>
          </p:cNvSpPr>
          <p:nvPr/>
        </p:nvSpPr>
        <p:spPr bwMode="auto">
          <a:xfrm>
            <a:off x="755575" y="908720"/>
            <a:ext cx="7920881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L’impianto di ricerca è articolato in diverse rilevazioni campionarie:</a:t>
            </a:r>
            <a:endParaRPr lang="it-IT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40000" lvl="1" indent="-285750" algn="just">
              <a:lnSpc>
                <a:spcPct val="110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1.000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interviste rivolte a </a:t>
            </a:r>
            <a:r>
              <a:rPr lang="it-IT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clienti </a:t>
            </a:r>
            <a:r>
              <a:rPr lang="it-IT" sz="1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domestici con utenza diretta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it-IT" sz="14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indagine 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generale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endParaRPr lang="it-IT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40000" lvl="1" indent="-285750" algn="just">
              <a:lnSpc>
                <a:spcPct val="110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interviste rivolte a 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clienti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 </a:t>
            </a:r>
            <a:r>
              <a:rPr lang="it-IT" sz="1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hanno chiamato il Numero Verde </a:t>
            </a:r>
            <a:r>
              <a:rPr lang="it-IT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Commerciale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it-IT" sz="1400" b="1" dirty="0" err="1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call</a:t>
            </a:r>
            <a:r>
              <a:rPr lang="it-IT" sz="14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back NV 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Commerciale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it-IT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40000" lvl="1" indent="-285750" algn="just">
              <a:lnSpc>
                <a:spcPct val="110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interviste rivolte a un campione di clienti che </a:t>
            </a:r>
            <a:r>
              <a:rPr lang="it-IT" sz="1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hanno chiamato il Numero Verde segnalazione guasti 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it-IT" sz="1400" b="1" dirty="0" err="1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call</a:t>
            </a:r>
            <a:r>
              <a:rPr lang="it-IT" sz="14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back NV segnalazione 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guasti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it-IT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40000" lvl="1" indent="-285750" algn="just">
              <a:lnSpc>
                <a:spcPct val="110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204</a:t>
            </a:r>
            <a:r>
              <a:rPr lang="it-IT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interviste rivolte a un campione di clienti che </a:t>
            </a:r>
            <a:r>
              <a:rPr lang="it-IT" sz="1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 sono recati presso gli sportelli 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it-IT" sz="1400" b="1" dirty="0" err="1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call</a:t>
            </a:r>
            <a:r>
              <a:rPr lang="it-IT" sz="14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back sportelli 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fisici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it-IT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40000" lvl="1" indent="-285750" algn="just">
              <a:lnSpc>
                <a:spcPct val="110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interviste rivolte a un campione di clienti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 </a:t>
            </a:r>
            <a:r>
              <a:rPr lang="it-IT" sz="1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hanno ricevuto un intervento tecnico 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it-IT" sz="1400" b="1" dirty="0" err="1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call</a:t>
            </a:r>
            <a:r>
              <a:rPr lang="it-IT" sz="14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back intervento 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tecnico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540000" lvl="1" indent="-285750" algn="just">
              <a:lnSpc>
                <a:spcPct val="110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200 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interviste rivolte a un campione di clienti che </a:t>
            </a:r>
            <a:r>
              <a:rPr lang="it-IT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 sono registrati allo sportello on </a:t>
            </a:r>
            <a:r>
              <a:rPr lang="it-IT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line</a:t>
            </a:r>
            <a:r>
              <a:rPr lang="it-IT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it-IT" sz="1400" b="1" dirty="0" err="1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call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back sportello on </a:t>
            </a:r>
            <a:r>
              <a:rPr lang="it-IT" sz="1400" b="1" dirty="0" err="1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line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it-IT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algn="just">
              <a:lnSpc>
                <a:spcPct val="110000"/>
              </a:lnSpc>
              <a:spcBef>
                <a:spcPts val="1200"/>
              </a:spcBef>
            </a:pPr>
            <a:endParaRPr lang="it-IT" sz="700" i="1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algn="just">
              <a:lnSpc>
                <a:spcPct val="110000"/>
              </a:lnSpc>
              <a:spcBef>
                <a:spcPts val="1200"/>
              </a:spcBef>
            </a:pPr>
            <a:endParaRPr lang="it-IT" sz="700" i="1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2000" lvl="1" algn="just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180975" algn="l"/>
                <a:tab pos="809625" algn="l"/>
              </a:tabLst>
            </a:pPr>
            <a:r>
              <a:rPr lang="it-IT" sz="1200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Il margine di errore statistico sulle singole informazioni rilevate sul campione generale di 1.000 	casi è pari a +/- 3,2 punti percentuali, al 95% di probabilità. </a:t>
            </a:r>
          </a:p>
          <a:p>
            <a:pPr marL="72000" lvl="1" algn="just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180975" algn="l"/>
                <a:tab pos="809625" algn="l"/>
              </a:tabLst>
            </a:pPr>
            <a:r>
              <a:rPr lang="it-IT" sz="1200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Per l’indagine generale sono state realizzate 830 interviste CATI e 170 interviste CAWI.</a:t>
            </a:r>
          </a:p>
          <a:p>
            <a:pPr marL="72000" lvl="1" algn="just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180975" algn="l"/>
                <a:tab pos="809625" algn="l"/>
              </a:tabLst>
            </a:pPr>
            <a:r>
              <a:rPr lang="it-IT" sz="1200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 risultati dell’indagine telematica sono stati analizzati e presentati separatamente.</a:t>
            </a:r>
          </a:p>
          <a:p>
            <a:pPr marL="540000" lvl="1" indent="-285750" algn="just">
              <a:lnSpc>
                <a:spcPct val="110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</a:pPr>
            <a:endParaRPr lang="it-IT" sz="13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1" indent="-285750" algn="just">
              <a:lnSpc>
                <a:spcPct val="110000"/>
              </a:lnSpc>
              <a:spcBef>
                <a:spcPct val="50000"/>
              </a:spcBef>
              <a:buClr>
                <a:schemeClr val="tx2">
                  <a:lumMod val="60000"/>
                  <a:lumOff val="40000"/>
                </a:schemeClr>
              </a:buClr>
            </a:pPr>
            <a:endParaRPr lang="it-IT" sz="13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arrotondato 22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aphicFrame>
        <p:nvGraphicFramePr>
          <p:cNvPr id="18" name="Grafico 17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467544" y="1556792"/>
          <a:ext cx="799288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480" y="116632"/>
            <a:ext cx="8892000" cy="579600"/>
          </a:xfrm>
        </p:spPr>
        <p:txBody>
          <a:bodyPr/>
          <a:lstStyle/>
          <a:p>
            <a:r>
              <a:rPr lang="it-IT" dirty="0" smtClean="0"/>
              <a:t>Utilizzo dell’acqua potabile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664400" y="1030800"/>
            <a:ext cx="6120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Beve l’acqua del rubinetto regolarmente, qualche volta o non la beve mai?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9" descr="http://www.nuok.it/wp-content/uploads/2010/01/tapwat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164560" y="64265"/>
            <a:ext cx="576064" cy="628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co 8"/>
          <p:cNvGraphicFramePr/>
          <p:nvPr/>
        </p:nvGraphicFramePr>
        <p:xfrm>
          <a:off x="-1548680" y="1772816"/>
          <a:ext cx="627571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Utilizzo Case dell’Acqua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95536" y="1340768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“Le è mai capitato di rifornirsi d’acqua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presso le Case dell’Acqua?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</a:p>
        </p:txBody>
      </p:sp>
      <p:pic>
        <p:nvPicPr>
          <p:cNvPr id="18" name="Picture 18" descr="http://www.antoniolauria.it/wp-content/uploads/2013/03/casa_acqua_grosse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75466"/>
            <a:ext cx="792088" cy="583948"/>
          </a:xfrm>
          <a:prstGeom prst="rect">
            <a:avLst/>
          </a:prstGeom>
          <a:noFill/>
        </p:spPr>
      </p:pic>
      <p:sp>
        <p:nvSpPr>
          <p:cNvPr id="21" name="CasellaDiTesto 14"/>
          <p:cNvSpPr txBox="1">
            <a:spLocks noChangeArrowheads="1"/>
          </p:cNvSpPr>
          <p:nvPr/>
        </p:nvSpPr>
        <p:spPr bwMode="auto">
          <a:xfrm>
            <a:off x="4283968" y="2157244"/>
            <a:ext cx="3672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dirty="0" smtClean="0">
                <a:solidFill>
                  <a:srgbClr val="003366"/>
                </a:solidFill>
                <a:latin typeface="+mj-lt"/>
                <a:ea typeface="Verdana" pitchFamily="34" charset="0"/>
                <a:cs typeface="Verdana" pitchFamily="34" charset="0"/>
              </a:rPr>
              <a:t>All’ </a:t>
            </a:r>
            <a:r>
              <a:rPr lang="it-IT" sz="3200" b="1" dirty="0" smtClean="0">
                <a:solidFill>
                  <a:srgbClr val="003366"/>
                </a:solidFill>
                <a:latin typeface="+mj-lt"/>
              </a:rPr>
              <a:t>84,3%</a:t>
            </a:r>
            <a:r>
              <a:rPr lang="it-IT" sz="2800" b="1" dirty="0" smtClean="0">
                <a:solidFill>
                  <a:srgbClr val="003366"/>
                </a:solidFill>
                <a:latin typeface="+mj-lt"/>
              </a:rPr>
              <a:t> </a:t>
            </a:r>
            <a:r>
              <a:rPr lang="it-IT" b="1" dirty="0" smtClean="0">
                <a:solidFill>
                  <a:srgbClr val="003366"/>
                </a:solidFill>
                <a:latin typeface="+mj-lt"/>
              </a:rPr>
              <a:t>degli utilizzatori </a:t>
            </a:r>
          </a:p>
          <a:p>
            <a:pPr algn="ctr">
              <a:defRPr/>
            </a:pPr>
            <a:r>
              <a:rPr lang="it-IT" b="1" dirty="0" smtClean="0">
                <a:solidFill>
                  <a:srgbClr val="003366"/>
                </a:solidFill>
                <a:latin typeface="+mj-lt"/>
              </a:rPr>
              <a:t>piace la QUALITÀ dell’acqua </a:t>
            </a:r>
          </a:p>
          <a:p>
            <a:pPr algn="ctr">
              <a:defRPr/>
            </a:pPr>
            <a:r>
              <a:rPr lang="it-IT" b="1" dirty="0" smtClean="0">
                <a:solidFill>
                  <a:srgbClr val="003366"/>
                </a:solidFill>
              </a:rPr>
              <a:t>erogata presso le Case dell’Acqua</a:t>
            </a:r>
            <a:endParaRPr lang="it-IT" b="1" dirty="0" smtClean="0">
              <a:solidFill>
                <a:srgbClr val="003366"/>
              </a:solidFill>
              <a:latin typeface="+mj-lt"/>
            </a:endParaRPr>
          </a:p>
          <a:p>
            <a:pPr lvl="0" algn="ctr">
              <a:defRPr/>
            </a:pPr>
            <a:r>
              <a:rPr lang="it-IT" b="1" dirty="0" smtClean="0">
                <a:solidFill>
                  <a:srgbClr val="003366"/>
                </a:solidFill>
                <a:latin typeface="+mj-lt"/>
              </a:rPr>
              <a:t>(sapore, odore, purezza, limpidezza)</a:t>
            </a:r>
            <a:endParaRPr lang="it-IT" b="1" dirty="0" smtClean="0">
              <a:solidFill>
                <a:srgbClr val="003366"/>
              </a:solidFill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12" name="Arco 11"/>
          <p:cNvSpPr/>
          <p:nvPr/>
        </p:nvSpPr>
        <p:spPr>
          <a:xfrm rot="1580776">
            <a:off x="786473" y="1958819"/>
            <a:ext cx="3384376" cy="4176464"/>
          </a:xfrm>
          <a:prstGeom prst="arc">
            <a:avLst>
              <a:gd name="adj1" fmla="val 15589287"/>
              <a:gd name="adj2" fmla="val 198137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nettore 4 37"/>
          <p:cNvCxnSpPr/>
          <p:nvPr/>
        </p:nvCxnSpPr>
        <p:spPr>
          <a:xfrm rot="16200000" flipH="1" flipV="1">
            <a:off x="4652658" y="440130"/>
            <a:ext cx="328583" cy="3636216"/>
          </a:xfrm>
          <a:prstGeom prst="bentConnector4">
            <a:avLst>
              <a:gd name="adj1" fmla="val -142042"/>
              <a:gd name="adj2" fmla="val 80695"/>
            </a:avLst>
          </a:prstGeom>
          <a:ln>
            <a:solidFill>
              <a:schemeClr val="bg1">
                <a:lumMod val="65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Comunicazione da parte dell’ Azienda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39552" y="98072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Lei ricorda di aver visto o sentito alcuni messaggi di comunicazione forniti da Acquedotto del Fiora?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463801" y="2132856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Il giudizio che Lei dà alle comunicazioni che riceve periodicamente in allegato alle bollette, per quanto riguarda la loro facilità di lettura e comprensione, è…?”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9" name="Grafico 8"/>
          <p:cNvGraphicFramePr/>
          <p:nvPr/>
        </p:nvGraphicFramePr>
        <p:xfrm>
          <a:off x="-1764704" y="1700808"/>
          <a:ext cx="627571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ico 9"/>
          <p:cNvGraphicFramePr/>
          <p:nvPr>
            <p:extLst>
              <p:ext uri="{D42A27DB-BD31-4B8C-83A1-F6EECF244321}">
                <p14:modId xmlns:p14="http://schemas.microsoft.com/office/powerpoint/2010/main" val="3325085623"/>
              </p:ext>
            </p:extLst>
          </p:nvPr>
        </p:nvGraphicFramePr>
        <p:xfrm>
          <a:off x="4067944" y="2420888"/>
          <a:ext cx="4901903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Segnaposto piè di pagina 5"/>
          <p:cNvSpPr txBox="1">
            <a:spLocks/>
          </p:cNvSpPr>
          <p:nvPr/>
        </p:nvSpPr>
        <p:spPr>
          <a:xfrm>
            <a:off x="5831632" y="4810921"/>
            <a:ext cx="1737330" cy="346271"/>
          </a:xfrm>
          <a:prstGeom prst="rect">
            <a:avLst/>
          </a:prstGeom>
        </p:spPr>
        <p:txBody>
          <a:bodyPr vert="horz" lIns="91418" tIns="45708" rIns="91418" bIns="45708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88</a:t>
            </a:r>
            <a:r>
              <a:rPr 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it-IT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Segnaposto piè di pagina 5"/>
          <p:cNvSpPr txBox="1">
            <a:spLocks/>
          </p:cNvSpPr>
          <p:nvPr/>
        </p:nvSpPr>
        <p:spPr>
          <a:xfrm>
            <a:off x="6084168" y="4293096"/>
            <a:ext cx="1116632" cy="634304"/>
          </a:xfrm>
          <a:prstGeom prst="rect">
            <a:avLst/>
          </a:prstGeom>
        </p:spPr>
        <p:txBody>
          <a:bodyPr vert="horz" lIns="0" tIns="45708" rIns="0" bIns="45708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POSITIVO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Temi e canali di comunicazione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043608" y="83671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fra le seguenti comunicazioni sarebbe maggiormente interessato a ricevere?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 (risposta multipla)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413538" y="3717032"/>
            <a:ext cx="8316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Tramite quali canali preferirebbe ricevere le comunicazioni del suo gestore del servizio idrico integrato?”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(risposta multipla)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251520" y="1124744"/>
          <a:ext cx="828092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ico 8"/>
          <p:cNvGraphicFramePr/>
          <p:nvPr>
            <p:extLst>
              <p:ext uri="{D42A27DB-BD31-4B8C-83A1-F6EECF244321}">
                <p14:modId xmlns:p14="http://schemas.microsoft.com/office/powerpoint/2010/main" val="2437311945"/>
              </p:ext>
            </p:extLst>
          </p:nvPr>
        </p:nvGraphicFramePr>
        <p:xfrm>
          <a:off x="251520" y="3861048"/>
          <a:ext cx="828092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9"/>
          <p:cNvSpPr txBox="1">
            <a:spLocks noChangeArrowheads="1"/>
          </p:cNvSpPr>
          <p:nvPr/>
        </p:nvSpPr>
        <p:spPr bwMode="auto">
          <a:xfrm>
            <a:off x="467544" y="332656"/>
            <a:ext cx="8676456" cy="1016373"/>
          </a:xfrm>
          <a:prstGeom prst="foldedCorner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it-IT" sz="11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it-IT" sz="3000" dirty="0" smtClean="0">
                <a:solidFill>
                  <a:srgbClr val="39527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Indagine CAWI</a:t>
            </a:r>
          </a:p>
        </p:txBody>
      </p:sp>
      <p:sp>
        <p:nvSpPr>
          <p:cNvPr id="10" name="CasellaDiTesto 10"/>
          <p:cNvSpPr txBox="1">
            <a:spLocks noChangeArrowheads="1"/>
          </p:cNvSpPr>
          <p:nvPr/>
        </p:nvSpPr>
        <p:spPr bwMode="auto">
          <a:xfrm>
            <a:off x="467544" y="1071507"/>
            <a:ext cx="8784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1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Campione </a:t>
            </a:r>
            <a:r>
              <a:rPr lang="it-IT" sz="1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 utenti Acquedotto del Fiora SpA intervistati tramite questionario telematico</a:t>
            </a:r>
            <a:endParaRPr lang="it-IT" sz="1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741600" y="2096244"/>
          <a:ext cx="7660800" cy="2628900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2671200"/>
                <a:gridCol w="1800000"/>
                <a:gridCol w="943200"/>
                <a:gridCol w="943200"/>
                <a:gridCol w="360000"/>
                <a:gridCol w="943200"/>
              </a:tblGrid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2° SEM. 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(base 170)</a:t>
                      </a:r>
                    </a:p>
                  </a:txBody>
                  <a:tcPr marL="0" marR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1° SEM. 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(base 170)</a:t>
                      </a:r>
                    </a:p>
                  </a:txBody>
                  <a:tcPr marL="0" marR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(base 830)</a:t>
                      </a:r>
                    </a:p>
                  </a:txBody>
                  <a:tcPr anchor="b">
                    <a:noFill/>
                  </a:tcPr>
                </a:tc>
              </a:tr>
              <a:tr h="28800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/>
                        <a:t>Sesso </a:t>
                      </a: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dirty="0" smtClean="0"/>
                        <a:t>UOMO </a:t>
                      </a:r>
                      <a:endParaRPr lang="it-IT" sz="13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71,2%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72,4%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43,7%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DONNA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28,8%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27,6%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56,3%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algn="l"/>
                      <a:r>
                        <a:rPr lang="it-IT" sz="1400" b="0" dirty="0" smtClean="0"/>
                        <a:t>Età </a:t>
                      </a:r>
                      <a:endParaRPr lang="it-IT" sz="14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18-44 ANNI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28,2%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24,1%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16,7%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pPr algn="l"/>
                      <a:endParaRPr lang="it-IT" sz="14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45-54 ANNI</a:t>
                      </a:r>
                    </a:p>
                  </a:txBody>
                  <a:tcPr marL="90000" marR="900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28,2%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27,1%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pPr algn="l"/>
                      <a:endParaRPr lang="it-IT" sz="14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55 + ANNI</a:t>
                      </a:r>
                    </a:p>
                  </a:txBody>
                  <a:tcPr marL="90000" marR="900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43,5%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48,8%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64,1%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288000">
                <a:tc rowSpan="2">
                  <a:txBody>
                    <a:bodyPr/>
                    <a:lstStyle/>
                    <a:p>
                      <a:pPr algn="l"/>
                      <a:r>
                        <a:rPr lang="it-IT" sz="1400" b="0" dirty="0" smtClean="0"/>
                        <a:t>Livello</a:t>
                      </a:r>
                      <a:r>
                        <a:rPr lang="it-IT" sz="1400" b="0" baseline="0" dirty="0" smtClean="0"/>
                        <a:t> di i</a:t>
                      </a:r>
                      <a:r>
                        <a:rPr lang="it-IT" sz="1400" b="0" dirty="0" smtClean="0"/>
                        <a:t>struzione</a:t>
                      </a:r>
                      <a:endParaRPr lang="it-IT" sz="14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300" b="0" dirty="0" smtClean="0"/>
                        <a:t>SUPERIORE</a:t>
                      </a:r>
                      <a:endParaRPr lang="it-IT" sz="13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86,5%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87,6%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51,8%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pPr algn="l"/>
                      <a:endParaRPr lang="it-IT" sz="14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INFERIORE</a:t>
                      </a:r>
                      <a:endParaRPr lang="it-IT" sz="13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13,5%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12,4%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48,2%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sellaDiTesto 25"/>
          <p:cNvSpPr txBox="1">
            <a:spLocks noChangeArrowheads="1"/>
          </p:cNvSpPr>
          <p:nvPr/>
        </p:nvSpPr>
        <p:spPr bwMode="auto">
          <a:xfrm>
            <a:off x="683568" y="2219220"/>
            <a:ext cx="3143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16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PROFILO SOCIO-DEMOGRAFICO</a:t>
            </a:r>
          </a:p>
        </p:txBody>
      </p:sp>
      <p:grpSp>
        <p:nvGrpSpPr>
          <p:cNvPr id="2" name="Gruppo 20"/>
          <p:cNvGrpSpPr/>
          <p:nvPr/>
        </p:nvGrpSpPr>
        <p:grpSpPr>
          <a:xfrm>
            <a:off x="5713854" y="1498502"/>
            <a:ext cx="2612836" cy="654597"/>
            <a:chOff x="5713854" y="1007800"/>
            <a:chExt cx="2612836" cy="654597"/>
          </a:xfrm>
        </p:grpSpPr>
        <p:pic>
          <p:nvPicPr>
            <p:cNvPr id="22" name="Picture 16" descr="http://png.clipart.me/graphics/thumbs/112/blue-email-symbol-vector-eps10-illustration_11267122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24115" y="1007800"/>
              <a:ext cx="443575" cy="452628"/>
            </a:xfrm>
            <a:prstGeom prst="rect">
              <a:avLst/>
            </a:prstGeom>
            <a:noFill/>
          </p:spPr>
        </p:pic>
        <p:sp>
          <p:nvSpPr>
            <p:cNvPr id="23" name="CasellaDiTesto 22"/>
            <p:cNvSpPr txBox="1"/>
            <p:nvPr/>
          </p:nvSpPr>
          <p:spPr>
            <a:xfrm>
              <a:off x="5713854" y="1385398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/>
                <a:t>CAWI</a:t>
              </a:r>
              <a:endParaRPr lang="it-IT" sz="1200" b="1" dirty="0"/>
            </a:p>
          </p:txBody>
        </p:sp>
        <p:pic>
          <p:nvPicPr>
            <p:cNvPr id="24" name="Picture 14" descr="http://www.newisoland.it/wp-content/uploads/2013/01/5458020-icona-del-telefono-nella-tonalita-blu-vettorial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70199" y="1023416"/>
              <a:ext cx="448887" cy="448887"/>
            </a:xfrm>
            <a:prstGeom prst="rect">
              <a:avLst/>
            </a:prstGeom>
            <a:noFill/>
          </p:spPr>
        </p:pic>
        <p:sp>
          <p:nvSpPr>
            <p:cNvPr id="25" name="CasellaDiTesto 24"/>
            <p:cNvSpPr txBox="1"/>
            <p:nvPr/>
          </p:nvSpPr>
          <p:spPr>
            <a:xfrm>
              <a:off x="7462594" y="1385398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/>
                <a:t>CATI</a:t>
              </a:r>
              <a:endParaRPr lang="it-IT" sz="12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AutoShape 4" descr="http://stockfresh.com/thumbs/kraska/1225820_ufficio-clock-mail-chat-telefono-muro.jpg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3062" name="AutoShape 6" descr="http://stockfresh.com/thumbs/kraska/1225820_ufficio-clock-mail-chat-telefono-muro.jpg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3064" name="AutoShape 8" descr="http://stockfresh.com/thumbs/kraska/1225820_ufficio-clock-mail-chat-telefono-muro.jpg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27" name="Titolo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Valutazione del servizio idrico</a:t>
            </a:r>
            <a:endParaRPr lang="it-IT" dirty="0"/>
          </a:p>
        </p:txBody>
      </p:sp>
      <p:pic>
        <p:nvPicPr>
          <p:cNvPr id="19" name="Picture 16" descr="http://png.clipart.me/graphics/thumbs/112/blue-email-symbol-vector-eps10-illustration_112671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0"/>
            <a:ext cx="720080" cy="707391"/>
          </a:xfrm>
          <a:prstGeom prst="rect">
            <a:avLst/>
          </a:prstGeom>
          <a:noFill/>
        </p:spPr>
      </p:pic>
      <p:cxnSp>
        <p:nvCxnSpPr>
          <p:cNvPr id="29" name="Connettore 4 28"/>
          <p:cNvCxnSpPr/>
          <p:nvPr/>
        </p:nvCxnSpPr>
        <p:spPr>
          <a:xfrm>
            <a:off x="1243553" y="3641865"/>
            <a:ext cx="360000" cy="864000"/>
          </a:xfrm>
          <a:prstGeom prst="bentConnector3">
            <a:avLst>
              <a:gd name="adj1" fmla="val -204"/>
            </a:avLst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4 29"/>
          <p:cNvCxnSpPr/>
          <p:nvPr/>
        </p:nvCxnSpPr>
        <p:spPr>
          <a:xfrm>
            <a:off x="1243553" y="2266598"/>
            <a:ext cx="360000" cy="647700"/>
          </a:xfrm>
          <a:prstGeom prst="bentConnector3">
            <a:avLst>
              <a:gd name="adj1" fmla="val -204"/>
            </a:avLst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ella 31"/>
          <p:cNvGraphicFramePr>
            <a:graphicFrameLocks noGrp="1"/>
          </p:cNvGraphicFramePr>
          <p:nvPr/>
        </p:nvGraphicFramePr>
        <p:xfrm>
          <a:off x="740870" y="1606498"/>
          <a:ext cx="7662260" cy="4737417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877598"/>
                <a:gridCol w="1800000"/>
                <a:gridCol w="1800000"/>
                <a:gridCol w="941554"/>
                <a:gridCol w="941554"/>
                <a:gridCol w="360000"/>
                <a:gridCol w="941554"/>
              </a:tblGrid>
              <a:tr h="3240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2° SEM. 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(base 170)</a:t>
                      </a:r>
                    </a:p>
                  </a:txBody>
                  <a:tcPr marL="0" marR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1° SEM. 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(base 170)</a:t>
                      </a:r>
                    </a:p>
                  </a:txBody>
                  <a:tcPr marL="0" marR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(base 830)</a:t>
                      </a:r>
                    </a:p>
                  </a:txBody>
                  <a:tcPr anchor="b">
                    <a:noFill/>
                  </a:tcPr>
                </a:tc>
              </a:tr>
              <a:tr h="3240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/>
                        <a:t>Aspetti</a:t>
                      </a:r>
                      <a:r>
                        <a:rPr lang="it-IT" sz="1400" b="0" baseline="0" dirty="0" smtClean="0"/>
                        <a:t> tecnici</a:t>
                      </a: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dirty="0" smtClean="0"/>
                        <a:t>% voto</a:t>
                      </a:r>
                      <a:r>
                        <a:rPr lang="it-IT" sz="1300" b="0" baseline="0" dirty="0" smtClean="0"/>
                        <a:t> 6-10</a:t>
                      </a:r>
                      <a:endParaRPr lang="it-IT" sz="13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75,3%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79,4%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93,7%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18000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Continuità</a:t>
                      </a:r>
                      <a:r>
                        <a:rPr lang="it-IT" sz="1400" b="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del servizio</a:t>
                      </a: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82,4%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87,6%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93,7%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Livello di pressione</a:t>
                      </a: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70,0%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77,6%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92,7%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180000">
                <a:tc gridSpan="2">
                  <a:txBody>
                    <a:bodyPr/>
                    <a:lstStyle/>
                    <a:p>
                      <a:pPr algn="l"/>
                      <a:endParaRPr lang="it-IT"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R w="12700" cmpd="sng">
                      <a:noFill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it-IT" sz="10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400" b="1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24000">
                <a:tc gridSpan="2">
                  <a:txBody>
                    <a:bodyPr/>
                    <a:lstStyle/>
                    <a:p>
                      <a:pPr algn="l"/>
                      <a:r>
                        <a:rPr lang="it-IT" sz="14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Fatturazione</a:t>
                      </a:r>
                      <a:endParaRPr lang="it-IT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dirty="0" smtClean="0"/>
                        <a:t>% voto</a:t>
                      </a:r>
                      <a:r>
                        <a:rPr lang="it-IT" sz="1300" b="0" baseline="0" dirty="0" smtClean="0"/>
                        <a:t> 6-10</a:t>
                      </a:r>
                      <a:endParaRPr lang="it-IT" sz="13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0" marB="0"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64,1%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67,1%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91,7%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180000"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59100" algn="l"/>
                        </a:tabLst>
                        <a:defRPr/>
                      </a:pPr>
                      <a:r>
                        <a:rPr lang="it-IT" sz="14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Regolarità lettura</a:t>
                      </a:r>
                      <a:r>
                        <a:rPr lang="it-IT" sz="1400" b="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contatori</a:t>
                      </a: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55,9%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52,4%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70,1%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Chiarezza e facilità lettura</a:t>
                      </a: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55,3%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61,8%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90,2%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Correttezza degli importi riportati nelle bollette</a:t>
                      </a:r>
                    </a:p>
                  </a:txBody>
                  <a:tcPr marR="0"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72,4%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72,4%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92,2%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Invio regolare fatture</a:t>
                      </a: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75,9%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72,9%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95,1%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180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400" b="1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25446">
                <a:tc gridSpan="2">
                  <a:txBody>
                    <a:bodyPr/>
                    <a:lstStyle/>
                    <a:p>
                      <a:pPr algn="l"/>
                      <a:r>
                        <a:rPr lang="it-IT" sz="14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Rapporto Qualità/Prezzo</a:t>
                      </a:r>
                      <a:endParaRPr lang="it-IT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dirty="0" smtClean="0"/>
                        <a:t>% voto</a:t>
                      </a:r>
                      <a:r>
                        <a:rPr lang="it-IT" sz="1300" b="0" baseline="0" dirty="0" smtClean="0"/>
                        <a:t> 6-10</a:t>
                      </a:r>
                      <a:endParaRPr lang="it-IT" sz="13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55,3%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60,6%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66,6%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180000">
                <a:tc gridSpan="2">
                  <a:txBody>
                    <a:bodyPr/>
                    <a:lstStyle/>
                    <a:p>
                      <a:pPr algn="l"/>
                      <a:endParaRPr lang="it-IT" sz="5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5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400" b="1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5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25446">
                <a:tc gridSpan="2">
                  <a:txBody>
                    <a:bodyPr/>
                    <a:lstStyle/>
                    <a:p>
                      <a:pPr algn="l"/>
                      <a:r>
                        <a:rPr lang="it-IT" sz="14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Giudizio “di pancia”</a:t>
                      </a:r>
                      <a:endParaRPr lang="it-IT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dirty="0" smtClean="0"/>
                        <a:t>% voto</a:t>
                      </a:r>
                      <a:r>
                        <a:rPr lang="it-IT" sz="1300" b="0" baseline="0" dirty="0" smtClean="0"/>
                        <a:t> 6-10</a:t>
                      </a:r>
                      <a:endParaRPr lang="it-IT" sz="13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71,8%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79,4%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91,3%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" name="CasellaDiTesto 25"/>
          <p:cNvSpPr txBox="1">
            <a:spLocks noChangeArrowheads="1"/>
          </p:cNvSpPr>
          <p:nvPr/>
        </p:nvSpPr>
        <p:spPr bwMode="auto">
          <a:xfrm>
            <a:off x="683568" y="1741934"/>
            <a:ext cx="3143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16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SODDISFAZIONE</a:t>
            </a:r>
            <a:endParaRPr lang="it-IT" sz="1600" b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5713854" y="787006"/>
            <a:ext cx="2612836" cy="875391"/>
            <a:chOff x="5713854" y="787006"/>
            <a:chExt cx="2612836" cy="875391"/>
          </a:xfrm>
        </p:grpSpPr>
        <p:pic>
          <p:nvPicPr>
            <p:cNvPr id="36" name="Picture 16" descr="http://png.clipart.me/graphics/thumbs/112/blue-email-symbol-vector-eps10-illustration_11267122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24115" y="1007800"/>
              <a:ext cx="443575" cy="452628"/>
            </a:xfrm>
            <a:prstGeom prst="rect">
              <a:avLst/>
            </a:prstGeom>
            <a:noFill/>
          </p:spPr>
        </p:pic>
        <p:sp>
          <p:nvSpPr>
            <p:cNvPr id="37" name="CasellaDiTesto 36"/>
            <p:cNvSpPr txBox="1"/>
            <p:nvPr/>
          </p:nvSpPr>
          <p:spPr>
            <a:xfrm>
              <a:off x="5713854" y="1385398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/>
                <a:t>CAWI</a:t>
              </a:r>
              <a:endParaRPr lang="it-IT" sz="1200" b="1" dirty="0"/>
            </a:p>
          </p:txBody>
        </p:sp>
        <p:pic>
          <p:nvPicPr>
            <p:cNvPr id="38" name="Picture 14" descr="http://www.newisoland.it/wp-content/uploads/2013/01/5458020-icona-del-telefono-nella-tonalita-blu-vettorial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70199" y="1023416"/>
              <a:ext cx="448887" cy="448887"/>
            </a:xfrm>
            <a:prstGeom prst="rect">
              <a:avLst/>
            </a:prstGeom>
            <a:noFill/>
          </p:spPr>
        </p:pic>
        <p:sp>
          <p:nvSpPr>
            <p:cNvPr id="39" name="CasellaDiTesto 38"/>
            <p:cNvSpPr txBox="1"/>
            <p:nvPr/>
          </p:nvSpPr>
          <p:spPr>
            <a:xfrm>
              <a:off x="7462594" y="1385398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/>
                <a:t>CATI</a:t>
              </a:r>
              <a:endParaRPr lang="it-IT" sz="1200" b="1" dirty="0"/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5788522" y="787006"/>
              <a:ext cx="205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/>
                <a:t>CLIENTI INTERVISTATI</a:t>
              </a:r>
              <a:endParaRPr lang="it-IT" sz="12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29813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593009"/>
              </p:ext>
            </p:extLst>
          </p:nvPr>
        </p:nvGraphicFramePr>
        <p:xfrm>
          <a:off x="4374376" y="2941045"/>
          <a:ext cx="3870033" cy="22161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0011"/>
                <a:gridCol w="1290011"/>
                <a:gridCol w="1290011"/>
              </a:tblGrid>
              <a:tr h="827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AREA CLIENTI domestici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CAMPIONE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n° interviste</a:t>
                      </a:r>
                    </a:p>
                  </a:txBody>
                  <a:tcPr marL="90000" marR="90000" marT="46800" marB="46800" anchor="ctr" horzOverflow="overflow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PESO AREA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6295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 smtClean="0">
                          <a:latin typeface="+mj-lt"/>
                        </a:rPr>
                        <a:t>COSTA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BD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435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70BD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43,5%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BDFC"/>
                    </a:solidFill>
                  </a:tcPr>
                </a:tc>
              </a:tr>
              <a:tr h="46295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 smtClean="0">
                          <a:latin typeface="+mj-lt"/>
                        </a:rPr>
                        <a:t>MONTAGNA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222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22,2%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C459"/>
                    </a:solidFill>
                  </a:tcPr>
                </a:tc>
              </a:tr>
              <a:tr h="46295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 smtClean="0">
                          <a:latin typeface="+mj-lt"/>
                        </a:rPr>
                        <a:t>SENESE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343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34,3%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Metodologia</a:t>
            </a:r>
            <a:r>
              <a:rPr lang="it-IT" spc="-300" dirty="0" smtClean="0"/>
              <a:t>: </a:t>
            </a:r>
            <a:r>
              <a:rPr lang="it-IT" dirty="0" smtClean="0"/>
              <a:t>campione per area</a:t>
            </a:r>
            <a:endParaRPr lang="it-IT" dirty="0"/>
          </a:p>
        </p:txBody>
      </p:sp>
      <p:sp>
        <p:nvSpPr>
          <p:cNvPr id="10" name="Rectangle 205"/>
          <p:cNvSpPr>
            <a:spLocks noChangeArrowheads="1"/>
          </p:cNvSpPr>
          <p:nvPr/>
        </p:nvSpPr>
        <p:spPr bwMode="auto">
          <a:xfrm>
            <a:off x="612000" y="5733256"/>
            <a:ext cx="7920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 campioni di clienti utilizzatori dei canali di contatto sono stati estratti casualmente dagli elenchi forniti da Acquedotto del Fiora.</a:t>
            </a:r>
          </a:p>
        </p:txBody>
      </p:sp>
      <p:sp>
        <p:nvSpPr>
          <p:cNvPr id="11" name="Rectangle 205"/>
          <p:cNvSpPr>
            <a:spLocks noChangeArrowheads="1"/>
          </p:cNvSpPr>
          <p:nvPr/>
        </p:nvSpPr>
        <p:spPr bwMode="auto">
          <a:xfrm>
            <a:off x="612000" y="1125217"/>
            <a:ext cx="79200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 la definizione del campione di clienti domestici con utenza diretta sono state prese in considerazione 3 aree territoriali. I campioni territoriali sono rappresentativi del peso effettivo di ciascuna zona (n° utenze).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L’elenco delle utenze è stato fornito da Acquedotto del Fiora SpA.</a:t>
            </a:r>
            <a:r>
              <a:rPr lang="it-IT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</a:pPr>
            <a:endParaRPr lang="it-IT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</a:pPr>
            <a:endParaRPr lang="it-IT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Profilo utenza e utilizzatori dei canali</a:t>
            </a:r>
            <a:endParaRPr lang="it-IT" dirty="0"/>
          </a:p>
        </p:txBody>
      </p:sp>
      <p:grpSp>
        <p:nvGrpSpPr>
          <p:cNvPr id="12" name="Gruppo 11"/>
          <p:cNvGrpSpPr/>
          <p:nvPr/>
        </p:nvGrpSpPr>
        <p:grpSpPr>
          <a:xfrm>
            <a:off x="4716016" y="836712"/>
            <a:ext cx="504056" cy="504056"/>
            <a:chOff x="5508104" y="764704"/>
            <a:chExt cx="504056" cy="504056"/>
          </a:xfrm>
        </p:grpSpPr>
        <p:sp>
          <p:nvSpPr>
            <p:cNvPr id="13" name="Rettangolo arrotondato 12"/>
            <p:cNvSpPr/>
            <p:nvPr/>
          </p:nvSpPr>
          <p:spPr>
            <a:xfrm>
              <a:off x="5508104" y="764704"/>
              <a:ext cx="504056" cy="50405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4" name="Picture 2" descr="http://www.atlanticosrl.it/wp-content/uploads/2013/05/repair1.png"/>
            <p:cNvPicPr>
              <a:picLocks noChangeAspect="1" noChangeArrowheads="1"/>
            </p:cNvPicPr>
            <p:nvPr/>
          </p:nvPicPr>
          <p:blipFill>
            <a:blip r:embed="rId2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5516323" y="772923"/>
              <a:ext cx="487619" cy="487619"/>
            </a:xfrm>
            <a:prstGeom prst="rect">
              <a:avLst/>
            </a:prstGeom>
            <a:noFill/>
          </p:spPr>
        </p:pic>
      </p:grpSp>
      <p:pic>
        <p:nvPicPr>
          <p:cNvPr id="15" name="Picture 6" descr="http://www.drogbaster.it/numero-verd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6900" y="845468"/>
            <a:ext cx="495300" cy="495300"/>
          </a:xfrm>
          <a:prstGeom prst="rect">
            <a:avLst/>
          </a:prstGeom>
          <a:noFill/>
        </p:spPr>
      </p:pic>
      <p:pic>
        <p:nvPicPr>
          <p:cNvPr id="16" name="Picture 8" descr="http://www.pasticceriavoguecaffe.com/polopoly_fs/1.12133113.1378737619%21/httpImage/im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836712"/>
            <a:ext cx="674370" cy="495300"/>
          </a:xfrm>
          <a:prstGeom prst="rect">
            <a:avLst/>
          </a:prstGeom>
          <a:noFill/>
        </p:spPr>
      </p:pic>
      <p:pic>
        <p:nvPicPr>
          <p:cNvPr id="17" name="Picture 6" descr="http://www.unicas.it/var/ezwebin_site/storage/images/media/images/jp_sportello/42285-1-ita-IT/jp_sportello_articolo.png"/>
          <p:cNvPicPr>
            <a:picLocks noChangeAspect="1" noChangeArrowheads="1"/>
          </p:cNvPicPr>
          <p:nvPr/>
        </p:nvPicPr>
        <p:blipFill>
          <a:blip r:embed="rId5" cstate="print"/>
          <a:srcRect r="37001"/>
          <a:stretch>
            <a:fillRect/>
          </a:stretch>
        </p:blipFill>
        <p:spPr bwMode="auto">
          <a:xfrm>
            <a:off x="7049145" y="838927"/>
            <a:ext cx="547191" cy="5018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8" name="Tabella 17"/>
          <p:cNvGraphicFramePr>
            <a:graphicFrameLocks noGrp="1"/>
          </p:cNvGraphicFramePr>
          <p:nvPr/>
        </p:nvGraphicFramePr>
        <p:xfrm>
          <a:off x="107504" y="1285412"/>
          <a:ext cx="8964486" cy="5095915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1980109"/>
                <a:gridCol w="1152062"/>
                <a:gridCol w="1152062"/>
                <a:gridCol w="1152062"/>
                <a:gridCol w="1224067"/>
                <a:gridCol w="1152062"/>
                <a:gridCol w="1152062"/>
              </a:tblGrid>
              <a:tr h="5059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endParaRPr lang="it-IT" sz="12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UTENZA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GENERALE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SEGNALAZIONE GUASTI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INTERVENTO TECNICO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NUMERO VERDE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COMMERCIALE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SPORTELLO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SPORTELLO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ON LINE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27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dirty="0" smtClean="0"/>
                        <a:t>UOMO </a:t>
                      </a:r>
                      <a:endParaRPr lang="it-IT" sz="13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48,4%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60,5%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59,0%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49,0%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50,5%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76,0%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3127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DONNA</a:t>
                      </a: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51,6%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39,5%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41,0%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51,0%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49,5%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24,0%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47296">
                <a:tc>
                  <a:txBody>
                    <a:bodyPr/>
                    <a:lstStyle/>
                    <a:p>
                      <a:pPr algn="l"/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18-34 ANNI</a:t>
                      </a: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4,5%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9,0%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17,5%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6,5%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10,3%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14,0%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312706">
                <a:tc>
                  <a:txBody>
                    <a:bodyPr/>
                    <a:lstStyle/>
                    <a:p>
                      <a:pPr algn="l"/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35-44 ANNI</a:t>
                      </a: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14,2%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16,5%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20,0%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10,0%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15,7%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18,0%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3127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45-54 ANNI</a:t>
                      </a: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20,7%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23,5%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23,0%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26,0%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20,1%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27,5%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3127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55-64 ANNI</a:t>
                      </a: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19,1%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20,5%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15,5%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20,0%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15,2%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18,0%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3127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65 + ANNI</a:t>
                      </a: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41,5%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30,5%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24,0%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37,5%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38,7%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22,5%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12706">
                <a:tc>
                  <a:txBody>
                    <a:bodyPr/>
                    <a:lstStyle/>
                    <a:p>
                      <a:pPr algn="l"/>
                      <a:r>
                        <a:rPr lang="it-IT" sz="1300" b="0" dirty="0" smtClean="0"/>
                        <a:t>ISTRUZIONE SUPERIORE</a:t>
                      </a:r>
                      <a:endParaRPr lang="it-IT" sz="13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57,7%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69,5%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75,5%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68,0%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52,5%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87,0%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312706">
                <a:tc>
                  <a:txBody>
                    <a:bodyPr/>
                    <a:lstStyle/>
                    <a:p>
                      <a:pPr algn="l"/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ISTRUZIONE INFERIORE</a:t>
                      </a:r>
                      <a:endParaRPr lang="it-IT" sz="13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42,3%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30,5%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24,5%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32,0%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47,5%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13,0%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91777">
                <a:tc>
                  <a:txBody>
                    <a:bodyPr/>
                    <a:lstStyle/>
                    <a:p>
                      <a:pPr algn="l"/>
                      <a:r>
                        <a:rPr lang="it-IT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LAVORATORE</a:t>
                      </a:r>
                      <a:r>
                        <a:rPr lang="it-IT" sz="13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DIPENDENTE</a:t>
                      </a:r>
                      <a:endParaRPr lang="it-IT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32,1%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32,5%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37,0%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36,0%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30,9%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47,0%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3127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LAVORATORE</a:t>
                      </a:r>
                      <a:r>
                        <a:rPr lang="it-IT" sz="13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AUTONOMO</a:t>
                      </a: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13,5%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24,5%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34,5%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15,5%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17,2%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21,5%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312706">
                <a:tc>
                  <a:txBody>
                    <a:bodyPr/>
                    <a:lstStyle/>
                    <a:p>
                      <a:pPr algn="l"/>
                      <a:r>
                        <a:rPr lang="it-IT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DISOCCUPATO</a:t>
                      </a:r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– </a:t>
                      </a:r>
                      <a:r>
                        <a:rPr lang="it-IT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it-IT" sz="13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CERCA</a:t>
                      </a:r>
                      <a:endParaRPr lang="it-IT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1,4%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2,5%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2,0%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2,5%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5,4%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2,0%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312706">
                <a:tc>
                  <a:txBody>
                    <a:bodyPr/>
                    <a:lstStyle/>
                    <a:p>
                      <a:pPr algn="l"/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PENSIONATO</a:t>
                      </a:r>
                      <a:endParaRPr lang="it-IT" sz="13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41,9%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32,0%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20,5%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37,5%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36,3%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29,0%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411103">
                <a:tc>
                  <a:txBody>
                    <a:bodyPr/>
                    <a:lstStyle/>
                    <a:p>
                      <a:pPr algn="l"/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CASALINGA – ALTRA CONDIZIONE NON PROF.</a:t>
                      </a:r>
                      <a:endParaRPr lang="it-IT" sz="13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11,1%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8,5%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6,0%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9,0%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10,3%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1,5%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pic>
        <p:nvPicPr>
          <p:cNvPr id="19" name="Picture 2" descr="http://www.fiora.it/images/il_tuo_sportello.jpg"/>
          <p:cNvPicPr>
            <a:picLocks noChangeArrowheads="1"/>
          </p:cNvPicPr>
          <p:nvPr/>
        </p:nvPicPr>
        <p:blipFill>
          <a:blip r:embed="rId6" cstate="print"/>
          <a:srcRect l="37111" t="14495" r="39480" b="40265"/>
          <a:stretch>
            <a:fillRect/>
          </a:stretch>
        </p:blipFill>
        <p:spPr bwMode="auto">
          <a:xfrm>
            <a:off x="8207851" y="836712"/>
            <a:ext cx="533635" cy="5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/>
          </a:scene3d>
          <a:sp3d prstMaterial="softEdge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Caratteristiche immobile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203908" y="1052736"/>
            <a:ext cx="273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0" dirty="0" smtClean="0">
                <a:solidFill>
                  <a:prstClr val="black"/>
                </a:solidFill>
              </a:rPr>
              <a:t>UBICAZIONE IMMOBILE</a:t>
            </a:r>
            <a:endParaRPr lang="en-US" sz="1600" b="1" kern="0" dirty="0">
              <a:solidFill>
                <a:prstClr val="black"/>
              </a:solidFill>
            </a:endParaRPr>
          </a:p>
        </p:txBody>
      </p:sp>
      <p:grpSp>
        <p:nvGrpSpPr>
          <p:cNvPr id="23" name="Gruppo 22"/>
          <p:cNvGrpSpPr/>
          <p:nvPr/>
        </p:nvGrpSpPr>
        <p:grpSpPr>
          <a:xfrm>
            <a:off x="5220072" y="1670611"/>
            <a:ext cx="1872208" cy="1219527"/>
            <a:chOff x="5796136" y="5292497"/>
            <a:chExt cx="1872208" cy="1219527"/>
          </a:xfrm>
        </p:grpSpPr>
        <p:pic>
          <p:nvPicPr>
            <p:cNvPr id="26" name="Picture 16" descr="http://365psd.com/images/premium/thumbs/944/vector-illustration-of-cool-detailed-red-house-icon-isolated-on-white-background-3375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6136" y="5445224"/>
              <a:ext cx="1021080" cy="1066800"/>
            </a:xfrm>
            <a:prstGeom prst="rect">
              <a:avLst/>
            </a:prstGeom>
            <a:noFill/>
          </p:spPr>
        </p:pic>
        <p:sp>
          <p:nvSpPr>
            <p:cNvPr id="27" name="CasellaDiTesto 14"/>
            <p:cNvSpPr txBox="1">
              <a:spLocks noChangeArrowheads="1"/>
            </p:cNvSpPr>
            <p:nvPr/>
          </p:nvSpPr>
          <p:spPr bwMode="auto">
            <a:xfrm>
              <a:off x="5832648" y="5292497"/>
              <a:ext cx="183569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200" b="1" dirty="0" smtClean="0">
                  <a:solidFill>
                    <a:srgbClr val="003366"/>
                  </a:solidFill>
                  <a:latin typeface="+mj-lt"/>
                  <a:ea typeface="Verdana" pitchFamily="34" charset="0"/>
                  <a:cs typeface="Verdana" pitchFamily="34" charset="0"/>
                </a:rPr>
                <a:t>UNITÀ INDIPENDENTE</a:t>
              </a:r>
              <a:endParaRPr lang="it-IT" sz="1200" b="1" dirty="0" smtClean="0">
                <a:solidFill>
                  <a:srgbClr val="003366"/>
                </a:solidFill>
                <a:latin typeface="+mj-lt"/>
              </a:endParaRPr>
            </a:p>
            <a:p>
              <a:pPr algn="r">
                <a:defRPr/>
              </a:pPr>
              <a:r>
                <a:rPr lang="it-IT" sz="2000" b="1" dirty="0" smtClean="0">
                  <a:solidFill>
                    <a:srgbClr val="003366"/>
                  </a:solidFill>
                  <a:latin typeface="+mj-lt"/>
                </a:rPr>
                <a:t>51,8%</a:t>
              </a:r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2051720" y="1679322"/>
            <a:ext cx="2448272" cy="1052269"/>
            <a:chOff x="1619672" y="5220489"/>
            <a:chExt cx="2448272" cy="1052269"/>
          </a:xfrm>
        </p:grpSpPr>
        <p:pic>
          <p:nvPicPr>
            <p:cNvPr id="29" name="Picture 6" descr="https://encrypted-tbn1.gstatic.com/images?q=tbn:ANd9GcQ1ZfbE7ql6zdj8VT7O0Flw93pMPfVRPP0zWyLU-d8LhzhE5f4-_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619672" y="5301208"/>
              <a:ext cx="1691640" cy="971550"/>
            </a:xfrm>
            <a:prstGeom prst="rect">
              <a:avLst/>
            </a:prstGeom>
            <a:noFill/>
          </p:spPr>
        </p:pic>
        <p:sp>
          <p:nvSpPr>
            <p:cNvPr id="30" name="CasellaDiTesto 14"/>
            <p:cNvSpPr txBox="1">
              <a:spLocks noChangeArrowheads="1"/>
            </p:cNvSpPr>
            <p:nvPr/>
          </p:nvSpPr>
          <p:spPr bwMode="auto">
            <a:xfrm>
              <a:off x="2699792" y="5220489"/>
              <a:ext cx="136815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200" b="1" dirty="0" smtClean="0">
                  <a:solidFill>
                    <a:srgbClr val="003366"/>
                  </a:solidFill>
                  <a:latin typeface="+mj-lt"/>
                  <a:ea typeface="Verdana" pitchFamily="34" charset="0"/>
                  <a:cs typeface="Verdana" pitchFamily="34" charset="0"/>
                </a:rPr>
                <a:t>CONDOMINIO</a:t>
              </a:r>
              <a:endParaRPr lang="it-IT" sz="2000" b="1" dirty="0" smtClean="0">
                <a:solidFill>
                  <a:srgbClr val="003366"/>
                </a:solidFill>
                <a:latin typeface="+mj-lt"/>
              </a:endParaRPr>
            </a:p>
            <a:p>
              <a:pPr algn="r">
                <a:defRPr/>
              </a:pPr>
              <a:r>
                <a:rPr lang="it-IT" sz="2000" b="1" dirty="0" smtClean="0">
                  <a:solidFill>
                    <a:srgbClr val="003366"/>
                  </a:solidFill>
                  <a:latin typeface="+mj-lt"/>
                </a:rPr>
                <a:t>48,2%</a:t>
              </a:r>
              <a:endParaRPr lang="it-IT" sz="1200" b="1" dirty="0" smtClean="0">
                <a:solidFill>
                  <a:srgbClr val="003366"/>
                </a:solidFill>
                <a:latin typeface="+mj-lt"/>
              </a:endParaRPr>
            </a:p>
          </p:txBody>
        </p:sp>
      </p:grpSp>
      <p:grpSp>
        <p:nvGrpSpPr>
          <p:cNvPr id="31" name="Gruppo 30"/>
          <p:cNvGrpSpPr/>
          <p:nvPr/>
        </p:nvGrpSpPr>
        <p:grpSpPr>
          <a:xfrm>
            <a:off x="1763688" y="3132257"/>
            <a:ext cx="5921579" cy="2528991"/>
            <a:chOff x="1763688" y="2780928"/>
            <a:chExt cx="5921579" cy="2528991"/>
          </a:xfrm>
        </p:grpSpPr>
        <p:sp>
          <p:nvSpPr>
            <p:cNvPr id="32" name="CasellaDiTesto 31"/>
            <p:cNvSpPr txBox="1"/>
            <p:nvPr/>
          </p:nvSpPr>
          <p:spPr>
            <a:xfrm>
              <a:off x="3203908" y="3429000"/>
              <a:ext cx="2736184" cy="466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0" dirty="0" smtClean="0">
                  <a:solidFill>
                    <a:prstClr val="black"/>
                  </a:solidFill>
                </a:rPr>
                <a:t>UBICAZIONE </a:t>
              </a:r>
            </a:p>
            <a:p>
              <a:pPr algn="ctr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0" dirty="0" smtClean="0">
                  <a:solidFill>
                    <a:prstClr val="black"/>
                  </a:solidFill>
                </a:rPr>
                <a:t>CONTATORE</a:t>
              </a:r>
              <a:endParaRPr lang="en-US" sz="1600" b="1" kern="0" dirty="0">
                <a:solidFill>
                  <a:prstClr val="black"/>
                </a:solidFill>
              </a:endParaRPr>
            </a:p>
          </p:txBody>
        </p:sp>
        <p:sp>
          <p:nvSpPr>
            <p:cNvPr id="33" name="CasellaDiTesto 14"/>
            <p:cNvSpPr txBox="1">
              <a:spLocks noChangeArrowheads="1"/>
            </p:cNvSpPr>
            <p:nvPr/>
          </p:nvSpPr>
          <p:spPr bwMode="auto">
            <a:xfrm>
              <a:off x="1763688" y="4725144"/>
              <a:ext cx="1800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it-IT" sz="1200" b="1" dirty="0" smtClean="0">
                  <a:solidFill>
                    <a:srgbClr val="003366"/>
                  </a:solidFill>
                  <a:latin typeface="+mj-lt"/>
                  <a:ea typeface="Verdana" pitchFamily="34" charset="0"/>
                  <a:cs typeface="Verdana" pitchFamily="34" charset="0"/>
                </a:rPr>
                <a:t>FUORI L’ABITAZIONE</a:t>
              </a:r>
              <a:endParaRPr lang="it-IT" sz="2000" b="1" dirty="0" smtClean="0">
                <a:solidFill>
                  <a:srgbClr val="003366"/>
                </a:solidFill>
                <a:latin typeface="+mj-lt"/>
              </a:endParaRPr>
            </a:p>
            <a:p>
              <a:pPr algn="r">
                <a:defRPr/>
              </a:pPr>
              <a:r>
                <a:rPr lang="it-IT" sz="2000" b="1" dirty="0" smtClean="0">
                  <a:solidFill>
                    <a:srgbClr val="003366"/>
                  </a:solidFill>
                  <a:latin typeface="+mj-lt"/>
                </a:rPr>
                <a:t>77%</a:t>
              </a:r>
              <a:endParaRPr lang="it-IT" sz="1200" b="1" dirty="0" smtClean="0">
                <a:solidFill>
                  <a:srgbClr val="003366"/>
                </a:solidFill>
                <a:latin typeface="+mj-lt"/>
              </a:endParaRPr>
            </a:p>
          </p:txBody>
        </p:sp>
        <p:sp>
          <p:nvSpPr>
            <p:cNvPr id="34" name="CasellaDiTesto 14"/>
            <p:cNvSpPr txBox="1">
              <a:spLocks noChangeArrowheads="1"/>
            </p:cNvSpPr>
            <p:nvPr/>
          </p:nvSpPr>
          <p:spPr bwMode="auto">
            <a:xfrm>
              <a:off x="5885267" y="2996952"/>
              <a:ext cx="1800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200" b="1" dirty="0" smtClean="0">
                  <a:solidFill>
                    <a:srgbClr val="003366"/>
                  </a:solidFill>
                  <a:latin typeface="+mj-lt"/>
                  <a:ea typeface="Verdana" pitchFamily="34" charset="0"/>
                  <a:cs typeface="Verdana" pitchFamily="34" charset="0"/>
                </a:rPr>
                <a:t>DENTRO L’ABITAZIONE</a:t>
              </a:r>
            </a:p>
            <a:p>
              <a:pPr>
                <a:defRPr/>
              </a:pPr>
              <a:r>
                <a:rPr lang="it-IT" sz="2000" b="1" dirty="0" smtClean="0">
                  <a:solidFill>
                    <a:srgbClr val="003366"/>
                  </a:solidFill>
                  <a:latin typeface="+mj-lt"/>
                </a:rPr>
                <a:t>23%</a:t>
              </a:r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6245" y="3869496"/>
              <a:ext cx="651510" cy="674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Freccia circolare a destra 35"/>
            <p:cNvSpPr/>
            <p:nvPr/>
          </p:nvSpPr>
          <p:spPr>
            <a:xfrm>
              <a:off x="3203848" y="2780928"/>
              <a:ext cx="792088" cy="2232248"/>
            </a:xfrm>
            <a:prstGeom prst="curved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7" name="Freccia circolare a destra 36"/>
            <p:cNvSpPr/>
            <p:nvPr/>
          </p:nvSpPr>
          <p:spPr>
            <a:xfrm flipH="1" flipV="1">
              <a:off x="5176004" y="2780928"/>
              <a:ext cx="792088" cy="2232248"/>
            </a:xfrm>
            <a:prstGeom prst="curved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38" name="Rettangolo arrotondato 37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Customer Satisfaction </a:t>
            </a:r>
            <a:r>
              <a:rPr lang="it-IT" dirty="0" err="1"/>
              <a:t>Index</a:t>
            </a:r>
            <a:r>
              <a:rPr lang="it-IT" dirty="0"/>
              <a:t> (CSI)</a:t>
            </a:r>
          </a:p>
        </p:txBody>
      </p:sp>
      <p:grpSp>
        <p:nvGrpSpPr>
          <p:cNvPr id="2" name="Gruppo 37"/>
          <p:cNvGrpSpPr/>
          <p:nvPr/>
        </p:nvGrpSpPr>
        <p:grpSpPr>
          <a:xfrm>
            <a:off x="5310618" y="1196752"/>
            <a:ext cx="3653870" cy="4803679"/>
            <a:chOff x="5310618" y="1196752"/>
            <a:chExt cx="3653870" cy="4803679"/>
          </a:xfrm>
        </p:grpSpPr>
        <p:sp>
          <p:nvSpPr>
            <p:cNvPr id="55" name="Rettangolo arrotondato 54"/>
            <p:cNvSpPr/>
            <p:nvPr/>
          </p:nvSpPr>
          <p:spPr>
            <a:xfrm>
              <a:off x="7812360" y="3563024"/>
              <a:ext cx="1152128" cy="504000"/>
            </a:xfrm>
            <a:prstGeom prst="roundRect">
              <a:avLst/>
            </a:prstGeom>
            <a:solidFill>
              <a:srgbClr val="000066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ts val="1300"/>
                </a:lnSpc>
              </a:pPr>
              <a:r>
                <a:rPr lang="it-IT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CSI </a:t>
              </a:r>
            </a:p>
            <a:p>
              <a:pPr lvl="0" algn="ctr">
                <a:lnSpc>
                  <a:spcPts val="1300"/>
                </a:lnSpc>
              </a:pPr>
              <a:r>
                <a:rPr lang="it-IT" sz="1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COMPLESSIVO</a:t>
              </a:r>
              <a:endParaRPr lang="it-IT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Rettangolo arrotondato 55"/>
            <p:cNvSpPr/>
            <p:nvPr/>
          </p:nvSpPr>
          <p:spPr>
            <a:xfrm>
              <a:off x="5310618" y="2246728"/>
              <a:ext cx="1332000" cy="3600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0" rIns="1800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200" b="1" dirty="0" smtClean="0">
                  <a:solidFill>
                    <a:srgbClr val="002060"/>
                  </a:solidFill>
                </a:rPr>
                <a:t>FATTURAZIONE</a:t>
              </a:r>
              <a:endParaRPr lang="it-IT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57" name="Rettangolo arrotondato 56"/>
            <p:cNvSpPr/>
            <p:nvPr/>
          </p:nvSpPr>
          <p:spPr>
            <a:xfrm>
              <a:off x="5310618" y="3624928"/>
              <a:ext cx="1332000" cy="3600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0" rIns="1800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200" b="1" dirty="0" smtClean="0">
                  <a:solidFill>
                    <a:srgbClr val="002060"/>
                  </a:solidFill>
                </a:rPr>
                <a:t>SEGNALAZIONE GUASTI</a:t>
              </a:r>
              <a:endParaRPr lang="it-IT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58" name="Rettangolo arrotondato 57"/>
            <p:cNvSpPr/>
            <p:nvPr/>
          </p:nvSpPr>
          <p:spPr>
            <a:xfrm>
              <a:off x="5310618" y="1576262"/>
              <a:ext cx="1332000" cy="3600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36000" rIns="1800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200" b="1" dirty="0" smtClean="0">
                  <a:solidFill>
                    <a:srgbClr val="002060"/>
                  </a:solidFill>
                </a:rPr>
                <a:t>ASPETTI TECNICI</a:t>
              </a:r>
              <a:endParaRPr lang="it-IT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59" name="Rettangolo arrotondato 58"/>
            <p:cNvSpPr/>
            <p:nvPr/>
          </p:nvSpPr>
          <p:spPr>
            <a:xfrm>
              <a:off x="5310618" y="4291424"/>
              <a:ext cx="1332000" cy="3600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36000" rIns="1800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200" b="1" dirty="0" smtClean="0">
                  <a:solidFill>
                    <a:srgbClr val="002060"/>
                  </a:solidFill>
                </a:rPr>
                <a:t>INTERVENTO TECNICO</a:t>
              </a:r>
              <a:endParaRPr lang="it-IT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60" name="Rettangolo arrotondato 59"/>
            <p:cNvSpPr/>
            <p:nvPr/>
          </p:nvSpPr>
          <p:spPr>
            <a:xfrm>
              <a:off x="5310618" y="2934992"/>
              <a:ext cx="1332000" cy="3600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36000" rIns="1800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200" b="1" dirty="0" smtClean="0">
                  <a:solidFill>
                    <a:srgbClr val="002060"/>
                  </a:solidFill>
                </a:rPr>
                <a:t>RAPPORTO QUALITÀ/PREZZO </a:t>
              </a:r>
              <a:endParaRPr lang="it-IT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61" name="Rettangolo arrotondato 60"/>
            <p:cNvSpPr/>
            <p:nvPr/>
          </p:nvSpPr>
          <p:spPr>
            <a:xfrm>
              <a:off x="5310618" y="4972984"/>
              <a:ext cx="1332000" cy="3600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36000" rIns="1800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200" b="1" dirty="0" smtClean="0">
                  <a:solidFill>
                    <a:srgbClr val="002060"/>
                  </a:solidFill>
                </a:rPr>
                <a:t>NUMERO VERDE COMMERCIALE</a:t>
              </a:r>
              <a:endParaRPr lang="it-IT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62" name="Rettangolo arrotondato 61"/>
            <p:cNvSpPr/>
            <p:nvPr/>
          </p:nvSpPr>
          <p:spPr>
            <a:xfrm>
              <a:off x="5310618" y="5640391"/>
              <a:ext cx="1332000" cy="3600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36000" rIns="1800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200" b="1" dirty="0" smtClean="0">
                  <a:solidFill>
                    <a:srgbClr val="002060"/>
                  </a:solidFill>
                </a:rPr>
                <a:t>SPORTELLO</a:t>
              </a:r>
              <a:endParaRPr lang="it-IT" sz="12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65" name="Connettore 4 64"/>
            <p:cNvCxnSpPr>
              <a:stCxn id="58" idx="3"/>
              <a:endCxn id="62" idx="3"/>
            </p:cNvCxnSpPr>
            <p:nvPr/>
          </p:nvCxnSpPr>
          <p:spPr>
            <a:xfrm>
              <a:off x="6642618" y="1756282"/>
              <a:ext cx="12700" cy="4064129"/>
            </a:xfrm>
            <a:prstGeom prst="bentConnector3">
              <a:avLst>
                <a:gd name="adj1" fmla="val 662637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1 77"/>
            <p:cNvCxnSpPr/>
            <p:nvPr/>
          </p:nvCxnSpPr>
          <p:spPr>
            <a:xfrm>
              <a:off x="6642618" y="2426748"/>
              <a:ext cx="8337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79"/>
            <p:cNvCxnSpPr>
              <a:stCxn id="60" idx="3"/>
            </p:cNvCxnSpPr>
            <p:nvPr/>
          </p:nvCxnSpPr>
          <p:spPr>
            <a:xfrm>
              <a:off x="6642618" y="3115012"/>
              <a:ext cx="8337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1 81"/>
            <p:cNvCxnSpPr/>
            <p:nvPr/>
          </p:nvCxnSpPr>
          <p:spPr>
            <a:xfrm>
              <a:off x="6642618" y="3804948"/>
              <a:ext cx="8337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83"/>
            <p:cNvCxnSpPr>
              <a:stCxn id="59" idx="3"/>
            </p:cNvCxnSpPr>
            <p:nvPr/>
          </p:nvCxnSpPr>
          <p:spPr>
            <a:xfrm>
              <a:off x="6642618" y="4471444"/>
              <a:ext cx="8337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1 85"/>
            <p:cNvCxnSpPr>
              <a:stCxn id="61" idx="3"/>
            </p:cNvCxnSpPr>
            <p:nvPr/>
          </p:nvCxnSpPr>
          <p:spPr>
            <a:xfrm>
              <a:off x="6642618" y="5153004"/>
              <a:ext cx="8337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CasellaDiTesto 86"/>
            <p:cNvSpPr txBox="1"/>
            <p:nvPr/>
          </p:nvSpPr>
          <p:spPr>
            <a:xfrm>
              <a:off x="6651188" y="1335485"/>
              <a:ext cx="835200" cy="2308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it-IT" sz="900" b="1" dirty="0" smtClean="0"/>
                <a:t>PESO FATTORE</a:t>
              </a:r>
              <a:endParaRPr lang="it-IT" sz="900" b="1" dirty="0"/>
            </a:p>
          </p:txBody>
        </p:sp>
        <p:sp>
          <p:nvSpPr>
            <p:cNvPr id="88" name="Ovale 87"/>
            <p:cNvSpPr/>
            <p:nvPr/>
          </p:nvSpPr>
          <p:spPr>
            <a:xfrm>
              <a:off x="6880198" y="1662917"/>
              <a:ext cx="360040" cy="216024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050" b="1" dirty="0" smtClean="0">
                  <a:solidFill>
                    <a:prstClr val="white"/>
                  </a:solidFill>
                </a:rPr>
                <a:t>25</a:t>
              </a:r>
              <a:endParaRPr lang="it-IT" sz="1050" b="1" dirty="0">
                <a:solidFill>
                  <a:prstClr val="white"/>
                </a:solidFill>
              </a:endParaRPr>
            </a:p>
          </p:txBody>
        </p:sp>
        <p:sp>
          <p:nvSpPr>
            <p:cNvPr id="89" name="Ovale 88"/>
            <p:cNvSpPr/>
            <p:nvPr/>
          </p:nvSpPr>
          <p:spPr>
            <a:xfrm>
              <a:off x="6880198" y="2326140"/>
              <a:ext cx="360040" cy="216024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050" b="1" dirty="0" smtClean="0">
                  <a:solidFill>
                    <a:prstClr val="white"/>
                  </a:solidFill>
                </a:rPr>
                <a:t>20</a:t>
              </a:r>
              <a:endParaRPr lang="it-IT" sz="1050" b="1" dirty="0">
                <a:solidFill>
                  <a:prstClr val="white"/>
                </a:solidFill>
              </a:endParaRPr>
            </a:p>
          </p:txBody>
        </p:sp>
        <p:sp>
          <p:nvSpPr>
            <p:cNvPr id="90" name="Ovale 89"/>
            <p:cNvSpPr/>
            <p:nvPr/>
          </p:nvSpPr>
          <p:spPr>
            <a:xfrm>
              <a:off x="6880198" y="3017455"/>
              <a:ext cx="360040" cy="216024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050" b="1" dirty="0" smtClean="0">
                  <a:solidFill>
                    <a:prstClr val="white"/>
                  </a:solidFill>
                </a:rPr>
                <a:t>10</a:t>
              </a:r>
              <a:endParaRPr lang="it-IT" sz="1050" b="1" dirty="0">
                <a:solidFill>
                  <a:prstClr val="white"/>
                </a:solidFill>
              </a:endParaRPr>
            </a:p>
          </p:txBody>
        </p:sp>
        <p:sp>
          <p:nvSpPr>
            <p:cNvPr id="91" name="Ovale 90"/>
            <p:cNvSpPr/>
            <p:nvPr/>
          </p:nvSpPr>
          <p:spPr>
            <a:xfrm>
              <a:off x="6880198" y="3702058"/>
              <a:ext cx="360040" cy="216024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050" b="1" dirty="0" smtClean="0">
                  <a:solidFill>
                    <a:prstClr val="white"/>
                  </a:solidFill>
                </a:rPr>
                <a:t>10</a:t>
              </a:r>
              <a:endParaRPr lang="it-IT" sz="1050" b="1" dirty="0">
                <a:solidFill>
                  <a:prstClr val="white"/>
                </a:solidFill>
              </a:endParaRPr>
            </a:p>
          </p:txBody>
        </p:sp>
        <p:sp>
          <p:nvSpPr>
            <p:cNvPr id="92" name="Ovale 91"/>
            <p:cNvSpPr/>
            <p:nvPr/>
          </p:nvSpPr>
          <p:spPr>
            <a:xfrm>
              <a:off x="6880198" y="4357888"/>
              <a:ext cx="360040" cy="216024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050" b="1" dirty="0" smtClean="0">
                  <a:solidFill>
                    <a:prstClr val="white"/>
                  </a:solidFill>
                </a:rPr>
                <a:t>10</a:t>
              </a:r>
              <a:endParaRPr lang="it-IT" sz="1050" b="1" dirty="0">
                <a:solidFill>
                  <a:prstClr val="white"/>
                </a:solidFill>
              </a:endParaRPr>
            </a:p>
          </p:txBody>
        </p:sp>
        <p:sp>
          <p:nvSpPr>
            <p:cNvPr id="93" name="Ovale 92"/>
            <p:cNvSpPr/>
            <p:nvPr/>
          </p:nvSpPr>
          <p:spPr>
            <a:xfrm>
              <a:off x="6880198" y="5048973"/>
              <a:ext cx="360040" cy="216024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050" b="1" dirty="0" smtClean="0">
                  <a:solidFill>
                    <a:prstClr val="white"/>
                  </a:solidFill>
                </a:rPr>
                <a:t>15</a:t>
              </a:r>
              <a:endParaRPr lang="it-IT" sz="1050" b="1" dirty="0">
                <a:solidFill>
                  <a:prstClr val="white"/>
                </a:solidFill>
              </a:endParaRPr>
            </a:p>
          </p:txBody>
        </p:sp>
        <p:sp>
          <p:nvSpPr>
            <p:cNvPr id="94" name="Ovale 93"/>
            <p:cNvSpPr/>
            <p:nvPr/>
          </p:nvSpPr>
          <p:spPr>
            <a:xfrm>
              <a:off x="6880198" y="5717521"/>
              <a:ext cx="360040" cy="216024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050" b="1" dirty="0" smtClean="0">
                  <a:solidFill>
                    <a:prstClr val="white"/>
                  </a:solidFill>
                </a:rPr>
                <a:t>10</a:t>
              </a:r>
              <a:endParaRPr lang="it-IT" sz="1050" b="1" dirty="0">
                <a:solidFill>
                  <a:prstClr val="white"/>
                </a:solidFill>
              </a:endParaRPr>
            </a:p>
          </p:txBody>
        </p:sp>
        <p:sp>
          <p:nvSpPr>
            <p:cNvPr id="97" name="CasellaDiTesto 96"/>
            <p:cNvSpPr txBox="1"/>
            <p:nvPr/>
          </p:nvSpPr>
          <p:spPr>
            <a:xfrm>
              <a:off x="5558063" y="1196752"/>
              <a:ext cx="835200" cy="2616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it-IT" sz="1100" b="1" dirty="0" smtClean="0"/>
                <a:t>CSI PARZIALI</a:t>
              </a:r>
              <a:endParaRPr lang="it-IT" sz="1100" b="1" dirty="0"/>
            </a:p>
          </p:txBody>
        </p:sp>
        <p:cxnSp>
          <p:nvCxnSpPr>
            <p:cNvPr id="102" name="Connettore 2 101"/>
            <p:cNvCxnSpPr/>
            <p:nvPr/>
          </p:nvCxnSpPr>
          <p:spPr>
            <a:xfrm>
              <a:off x="7496104" y="3804948"/>
              <a:ext cx="288000" cy="0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7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sp>
        <p:nvSpPr>
          <p:cNvPr id="2457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539552" y="2057041"/>
            <a:ext cx="4392488" cy="3460191"/>
          </a:xfrm>
          <a:prstGeom prst="roundRect">
            <a:avLst>
              <a:gd name="adj" fmla="val 3249"/>
            </a:avLst>
          </a:prstGeom>
          <a:gradFill rotWithShape="0">
            <a:gsLst>
              <a:gs pos="0">
                <a:srgbClr val="E0DEDE"/>
              </a:gs>
              <a:gs pos="100000">
                <a:srgbClr val="E0DEDE">
                  <a:gamma/>
                  <a:tint val="0"/>
                  <a:invGamma/>
                </a:srgbClr>
              </a:gs>
            </a:gsLst>
            <a:path path="rect">
              <a:fillToRect l="100000" t="100000"/>
            </a:path>
          </a:gradFill>
          <a:ln w="9525">
            <a:solidFill>
              <a:srgbClr val="C0C0C0"/>
            </a:solidFill>
            <a:round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lIns="90000" tIns="18000" rIns="144000" bIns="18000" anchor="ctr" anchorCtr="1"/>
          <a:lstStyle/>
          <a:p>
            <a:pPr marL="360000" lvl="1" indent="-265113" algn="just">
              <a:lnSpc>
                <a:spcPct val="110000"/>
              </a:lnSpc>
              <a:spcBef>
                <a:spcPts val="1200"/>
              </a:spcBef>
              <a:buFont typeface="Symbol" pitchFamily="18" charset="2"/>
              <a:buChar char="®"/>
              <a:defRPr/>
            </a:pPr>
            <a:r>
              <a:rPr lang="it-IT" sz="1200" b="1" dirty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CSI PARZIALI</a:t>
            </a:r>
          </a:p>
          <a:p>
            <a:pPr marL="360000" lvl="1" indent="-265113" algn="just">
              <a:lnSpc>
                <a:spcPct val="110000"/>
              </a:lnSpc>
              <a:spcBef>
                <a:spcPts val="500"/>
              </a:spcBef>
              <a:defRPr/>
            </a:pPr>
            <a:r>
              <a:rPr lang="it-IT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Sono calcolati come media ponderata della soddisfazione tenendo conto dell’importanza attribuita a ciascun aspetto.</a:t>
            </a:r>
            <a:endParaRPr lang="it-IT" sz="5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0" lvl="1" indent="-265113" algn="just">
              <a:lnSpc>
                <a:spcPct val="110000"/>
              </a:lnSpc>
              <a:spcBef>
                <a:spcPts val="1200"/>
              </a:spcBef>
              <a:buFont typeface="Symbol" pitchFamily="18" charset="2"/>
              <a:buChar char="®"/>
              <a:defRPr/>
            </a:pPr>
            <a:r>
              <a:rPr lang="it-IT" sz="1200" b="1" dirty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CSI COMPLESSIVO</a:t>
            </a:r>
          </a:p>
          <a:p>
            <a:pPr marL="360000" lvl="1" indent="-265113" algn="just">
              <a:lnSpc>
                <a:spcPct val="110000"/>
              </a:lnSpc>
              <a:spcBef>
                <a:spcPts val="500"/>
              </a:spcBef>
              <a:defRPr/>
            </a:pPr>
            <a:r>
              <a:rPr lang="it-IT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Media ponderata fra i CSI parziali. I pesi, definiti da ACEA, sono gli stessi utilizzati nei precedenti monitoraggi.</a:t>
            </a:r>
          </a:p>
          <a:p>
            <a:pPr marL="712788" lvl="1" indent="-261938" algn="just">
              <a:lnSpc>
                <a:spcPct val="120000"/>
              </a:lnSpc>
              <a:spcBef>
                <a:spcPts val="1200"/>
              </a:spcBef>
              <a:buClr>
                <a:srgbClr val="1F497D">
                  <a:lumMod val="60000"/>
                  <a:lumOff val="40000"/>
                </a:srgbClr>
              </a:buClr>
              <a:defRPr/>
            </a:pPr>
            <a:r>
              <a:rPr lang="it-IT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formula:</a:t>
            </a:r>
          </a:p>
          <a:p>
            <a:pPr marL="712788" lvl="1" indent="-261938" algn="just">
              <a:lnSpc>
                <a:spcPct val="120000"/>
              </a:lnSpc>
              <a:spcBef>
                <a:spcPts val="1200"/>
              </a:spcBef>
              <a:buClr>
                <a:srgbClr val="1F497D">
                  <a:lumMod val="60000"/>
                  <a:lumOff val="40000"/>
                </a:srgbClr>
              </a:buClr>
              <a:defRPr/>
            </a:pPr>
            <a:endParaRPr lang="it-IT" sz="9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21371" y="4935457"/>
            <a:ext cx="22288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16076</TotalTime>
  <Words>4462</Words>
  <Application>Microsoft Office PowerPoint</Application>
  <PresentationFormat>Presentazione su schermo (4:3)</PresentationFormat>
  <Paragraphs>1106</Paragraphs>
  <Slides>56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56</vt:i4>
      </vt:variant>
    </vt:vector>
  </HeadingPairs>
  <TitlesOfParts>
    <vt:vector size="72" baseType="lpstr">
      <vt:lpstr>ＭＳ Ｐゴシック</vt:lpstr>
      <vt:lpstr>Arial</vt:lpstr>
      <vt:lpstr>Arial Black</vt:lpstr>
      <vt:lpstr>Calibri</vt:lpstr>
      <vt:lpstr>Calibri Light</vt:lpstr>
      <vt:lpstr>Lucida Sans Unicode</vt:lpstr>
      <vt:lpstr>Symbol</vt:lpstr>
      <vt:lpstr>Tahoma</vt:lpstr>
      <vt:lpstr>Times</vt:lpstr>
      <vt:lpstr>Verdana</vt:lpstr>
      <vt:lpstr>Wingdings</vt:lpstr>
      <vt:lpstr>Wingdings 3</vt:lpstr>
      <vt:lpstr>Personalizza struttura</vt:lpstr>
      <vt:lpstr>4_Tema di Office</vt:lpstr>
      <vt:lpstr>1_Personalizza struttura</vt:lpstr>
      <vt:lpstr>2_Personalizza struttura</vt:lpstr>
      <vt:lpstr>Presentazione standard di PowerPoint</vt:lpstr>
      <vt:lpstr>Indice</vt:lpstr>
      <vt:lpstr> La Customer Satisfaction in Acea</vt:lpstr>
      <vt:lpstr>Metodologia: target e strumenti d’indagine</vt:lpstr>
      <vt:lpstr>Metodologia: struttura d’indagine</vt:lpstr>
      <vt:lpstr>Metodologia: campione per area</vt:lpstr>
      <vt:lpstr>Profilo utenza e utilizzatori dei canali</vt:lpstr>
      <vt:lpstr>Caratteristiche immobile</vt:lpstr>
      <vt:lpstr>Customer Satisfaction Index (CSI)</vt:lpstr>
      <vt:lpstr>CSI – Customer Satisfaction Index</vt:lpstr>
      <vt:lpstr>Presentazione standard di PowerPoint</vt:lpstr>
      <vt:lpstr>Giudizio “di pancia” sul servizio idrico</vt:lpstr>
      <vt:lpstr>Giudizio “di pancia” sul servizio idrico</vt:lpstr>
      <vt:lpstr>Qualità dell’acqua</vt:lpstr>
      <vt:lpstr>Aspetti tecnici del servizio</vt:lpstr>
      <vt:lpstr>Aspetti tecnici del servizio</vt:lpstr>
      <vt:lpstr>Aspetti tecnici – indicatori di performance</vt:lpstr>
      <vt:lpstr>Fatturazione</vt:lpstr>
      <vt:lpstr>Fatturazione</vt:lpstr>
      <vt:lpstr>Fatturazione – indicatori di performance</vt:lpstr>
      <vt:lpstr>Rapporto qualità prezzo</vt:lpstr>
      <vt:lpstr>Rapporto qualità prezzo</vt:lpstr>
      <vt:lpstr>Segnalazione guasti</vt:lpstr>
      <vt:lpstr>Segnalazione guasti</vt:lpstr>
      <vt:lpstr>Segnalazione guasti</vt:lpstr>
      <vt:lpstr>Intervento tecnico</vt:lpstr>
      <vt:lpstr>Intervento tecnico</vt:lpstr>
      <vt:lpstr>Intervento tecnico</vt:lpstr>
      <vt:lpstr>Numero verde commerciale</vt:lpstr>
      <vt:lpstr>Numero verde commerciale</vt:lpstr>
      <vt:lpstr>Numero verde commerciale</vt:lpstr>
      <vt:lpstr>Punti di forza e priorità di intervento</vt:lpstr>
      <vt:lpstr>Sportello</vt:lpstr>
      <vt:lpstr>Sportello</vt:lpstr>
      <vt:lpstr>Indicatori di performance</vt:lpstr>
      <vt:lpstr>Punti di forza e priorità di intervento</vt:lpstr>
      <vt:lpstr>Sportello on line</vt:lpstr>
      <vt:lpstr>Indicatori di performance</vt:lpstr>
      <vt:lpstr>Sito internet</vt:lpstr>
      <vt:lpstr>Indicatori di performance</vt:lpstr>
      <vt:lpstr>Presentazione standard di PowerPoint</vt:lpstr>
      <vt:lpstr>Aspetti da migliorare</vt:lpstr>
      <vt:lpstr>      NV Commerciale </vt:lpstr>
      <vt:lpstr>      Sportello</vt:lpstr>
      <vt:lpstr>Scelta dello sportello rispetto al NV</vt:lpstr>
      <vt:lpstr>      Sportello online</vt:lpstr>
      <vt:lpstr>App MyFIORA</vt:lpstr>
      <vt:lpstr>Conoscenza protagonisti servizio idrico</vt:lpstr>
      <vt:lpstr>Utilizzo dell’acqua potabile</vt:lpstr>
      <vt:lpstr>Utilizzo dell’acqua potabile</vt:lpstr>
      <vt:lpstr>Utilizzo Case dell’Acqua</vt:lpstr>
      <vt:lpstr>Comunicazione da parte dell’ Azienda</vt:lpstr>
      <vt:lpstr>Temi e canali di comunicazione</vt:lpstr>
      <vt:lpstr>Presentazione standard di PowerPoint</vt:lpstr>
      <vt:lpstr>Valutazione del servizio idrico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Alessadra Carrieri</dc:creator>
  <cp:lastModifiedBy>Prianti Federica</cp:lastModifiedBy>
  <cp:revision>1281</cp:revision>
  <cp:lastPrinted>2017-07-11T08:26:48Z</cp:lastPrinted>
  <dcterms:created xsi:type="dcterms:W3CDTF">2015-04-16T09:52:42Z</dcterms:created>
  <dcterms:modified xsi:type="dcterms:W3CDTF">2018-01-23T14:13:10Z</dcterms:modified>
</cp:coreProperties>
</file>